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7" r:id="rId4"/>
    <p:sldId id="266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209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5291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80515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3677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4292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94917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33762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8447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7406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8074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8078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7613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4371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3058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5762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0578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8678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6BA911-5576-402F-AFC8-6A5A22374FCA}" type="datetimeFigureOut">
              <a:rPr lang="tr-TR" smtClean="0"/>
              <a:pPr/>
              <a:t>31.05.2025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BC4D-0851-4ACE-84AA-1A2A9A6348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42105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36C7A1D-6DD4-66AD-65F9-D166767D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131" y="1618039"/>
            <a:ext cx="2852351" cy="5239961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Sevgili misafirlerimiz,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Yatak tekstillerinizin değişimi için 2 veya 3 günlük periyotlardan birisini tercih ederek, su ve kimyasal maddelerin az tüketilmesini sağlayıp doğal kaynakların korunmasına katkı sağlayabilirsiniz. Yatak tekstilleriniz değişmesini istiyorsanız kartı yatağın üzerine bırakmanız yeterli olacaktır.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Duyarlılığınız için teşekkür ederiz.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88CC9EC6-0400-4320-897D-EE6D31CB0B82}"/>
              </a:ext>
            </a:extLst>
          </p:cNvPr>
          <p:cNvSpPr txBox="1"/>
          <p:nvPr/>
        </p:nvSpPr>
        <p:spPr>
          <a:xfrm>
            <a:off x="2836220" y="1618039"/>
            <a:ext cx="2868483" cy="52475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guests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excessive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detergents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linen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changed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enough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kumimoji="0" lang="tr-TR" sz="21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A06EE376-ED45-220D-6E1A-F213ED4CE2E0}"/>
              </a:ext>
            </a:extLst>
          </p:cNvPr>
          <p:cNvSpPr txBox="1"/>
          <p:nvPr/>
        </p:nvSpPr>
        <p:spPr>
          <a:xfrm>
            <a:off x="5704703" y="1635288"/>
            <a:ext cx="3414586" cy="52227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Liebe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Gäste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indem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2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Tagesperiode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Wechsel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Ihrer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Bettwäsche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wählen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zum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Schutz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natürlichen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Ressourcen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beitragen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weniger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Wasser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Chemikalien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verbraucht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möchten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Ihre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Bettwäsche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gewechselt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wird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reicht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dem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lassen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Vielen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Dank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Verständnis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EBC728BE-6906-5B25-C8E9-22E893E2FF9D}"/>
              </a:ext>
            </a:extLst>
          </p:cNvPr>
          <p:cNvSpPr txBox="1"/>
          <p:nvPr/>
        </p:nvSpPr>
        <p:spPr>
          <a:xfrm>
            <a:off x="9045148" y="1635288"/>
            <a:ext cx="3146852" cy="52227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Дорогие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гости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защиты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окружающей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придаем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предотвращению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чрезмерного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потребления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воды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моющих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хотите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вам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поменяли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постельное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белье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оставить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эту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карточку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кровати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E5E45401-2E6F-8580-5C5A-21FA615DB6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31" y="0"/>
            <a:ext cx="1923803" cy="163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5388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36C7A1D-6DD4-66AD-65F9-D166767D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131" y="1618039"/>
            <a:ext cx="2852351" cy="5239961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Sevgili misafirlerimiz,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Hep birlikte çevremizin korunmasına, gereksiz su ve kimyasal madde kullanmayarak yardımcı olabiliriz.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Eğer havlunuzu değiştirmemizi isterseniz lütfen yere bırakınız.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Eğer havlunuzu tekrar kullanmak isterseniz lütfen havlu askılığına bırakınız.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Kullanım ömrü tamamlanmış pillerinizi resepsiyona teslim etmenizi, ortak kullanım alanlarında atık ayrışımına katılarak bize destek vermenizi rica ederiz.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88CC9EC6-0400-4320-897D-EE6D31CB0B82}"/>
              </a:ext>
            </a:extLst>
          </p:cNvPr>
          <p:cNvSpPr txBox="1"/>
          <p:nvPr/>
        </p:nvSpPr>
        <p:spPr>
          <a:xfrm>
            <a:off x="2836219" y="1618039"/>
            <a:ext cx="2963447" cy="52300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</a:t>
            </a:r>
            <a:r>
              <a:rPr kumimoji="0" lang="tr-TR" sz="17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guests</a:t>
            </a:r>
            <a:r>
              <a:rPr kumimoji="0" lang="tr-TR" sz="17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 we can help improve our environment by avoiding unnecessary consumption of water and chemical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products.</a:t>
            </a:r>
            <a:endParaRPr kumimoji="0" lang="tr-TR" sz="17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would like a change of towels please leave them on the floor. If you feel you can re-use them,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leave them hanging on the towel rail.</a:t>
            </a:r>
            <a:endParaRPr kumimoji="0" lang="tr-TR" sz="17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any used batteries, please do not dispose of them in the bins but take them to reception,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arrangements will be made to have them re-cycled</a:t>
            </a:r>
            <a:r>
              <a:rPr kumimoji="0" lang="tr-TR" sz="17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A06EE376-ED45-220D-6E1A-F213ED4CE2E0}"/>
              </a:ext>
            </a:extLst>
          </p:cNvPr>
          <p:cNvSpPr txBox="1"/>
          <p:nvPr/>
        </p:nvSpPr>
        <p:spPr>
          <a:xfrm>
            <a:off x="5799666" y="1608099"/>
            <a:ext cx="3245482" cy="5241801"/>
          </a:xfrm>
          <a:custGeom>
            <a:avLst/>
            <a:gdLst>
              <a:gd name="connsiteX0" fmla="*/ 0 w 3245482"/>
              <a:gd name="connsiteY0" fmla="*/ 0 h 5301067"/>
              <a:gd name="connsiteX1" fmla="*/ 3245482 w 3245482"/>
              <a:gd name="connsiteY1" fmla="*/ 0 h 5301067"/>
              <a:gd name="connsiteX2" fmla="*/ 3245482 w 3245482"/>
              <a:gd name="connsiteY2" fmla="*/ 5301067 h 5301067"/>
              <a:gd name="connsiteX3" fmla="*/ 0 w 3245482"/>
              <a:gd name="connsiteY3" fmla="*/ 5301067 h 5301067"/>
              <a:gd name="connsiteX4" fmla="*/ 0 w 3245482"/>
              <a:gd name="connsiteY4" fmla="*/ 0 h 5301067"/>
              <a:gd name="connsiteX0" fmla="*/ 0 w 3245482"/>
              <a:gd name="connsiteY0" fmla="*/ 0 h 5301067"/>
              <a:gd name="connsiteX1" fmla="*/ 3245482 w 3245482"/>
              <a:gd name="connsiteY1" fmla="*/ 0 h 5301067"/>
              <a:gd name="connsiteX2" fmla="*/ 3245482 w 3245482"/>
              <a:gd name="connsiteY2" fmla="*/ 5233334 h 5301067"/>
              <a:gd name="connsiteX3" fmla="*/ 0 w 3245482"/>
              <a:gd name="connsiteY3" fmla="*/ 5301067 h 5301067"/>
              <a:gd name="connsiteX4" fmla="*/ 0 w 3245482"/>
              <a:gd name="connsiteY4" fmla="*/ 0 h 5301067"/>
              <a:gd name="connsiteX0" fmla="*/ 0 w 3245482"/>
              <a:gd name="connsiteY0" fmla="*/ 0 h 5241800"/>
              <a:gd name="connsiteX1" fmla="*/ 3245482 w 3245482"/>
              <a:gd name="connsiteY1" fmla="*/ 0 h 5241800"/>
              <a:gd name="connsiteX2" fmla="*/ 3245482 w 3245482"/>
              <a:gd name="connsiteY2" fmla="*/ 5233334 h 5241800"/>
              <a:gd name="connsiteX3" fmla="*/ 0 w 3245482"/>
              <a:gd name="connsiteY3" fmla="*/ 5241800 h 5241800"/>
              <a:gd name="connsiteX4" fmla="*/ 0 w 3245482"/>
              <a:gd name="connsiteY4" fmla="*/ 0 h 5241800"/>
              <a:gd name="connsiteX0" fmla="*/ 0 w 3245482"/>
              <a:gd name="connsiteY0" fmla="*/ 0 h 5241800"/>
              <a:gd name="connsiteX1" fmla="*/ 3245482 w 3245482"/>
              <a:gd name="connsiteY1" fmla="*/ 0 h 5241800"/>
              <a:gd name="connsiteX2" fmla="*/ 3228549 w 3245482"/>
              <a:gd name="connsiteY2" fmla="*/ 5233334 h 5241800"/>
              <a:gd name="connsiteX3" fmla="*/ 0 w 3245482"/>
              <a:gd name="connsiteY3" fmla="*/ 5241800 h 5241800"/>
              <a:gd name="connsiteX4" fmla="*/ 0 w 3245482"/>
              <a:gd name="connsiteY4" fmla="*/ 0 h 5241800"/>
              <a:gd name="connsiteX0" fmla="*/ 0 w 3245482"/>
              <a:gd name="connsiteY0" fmla="*/ 0 h 5250267"/>
              <a:gd name="connsiteX1" fmla="*/ 3245482 w 3245482"/>
              <a:gd name="connsiteY1" fmla="*/ 0 h 5250267"/>
              <a:gd name="connsiteX2" fmla="*/ 3211615 w 3245482"/>
              <a:gd name="connsiteY2" fmla="*/ 5250267 h 5250267"/>
              <a:gd name="connsiteX3" fmla="*/ 0 w 3245482"/>
              <a:gd name="connsiteY3" fmla="*/ 5241800 h 5250267"/>
              <a:gd name="connsiteX4" fmla="*/ 0 w 3245482"/>
              <a:gd name="connsiteY4" fmla="*/ 0 h 5250267"/>
              <a:gd name="connsiteX0" fmla="*/ 0 w 3245482"/>
              <a:gd name="connsiteY0" fmla="*/ 0 h 5241801"/>
              <a:gd name="connsiteX1" fmla="*/ 3245482 w 3245482"/>
              <a:gd name="connsiteY1" fmla="*/ 0 h 5241801"/>
              <a:gd name="connsiteX2" fmla="*/ 3237015 w 3245482"/>
              <a:gd name="connsiteY2" fmla="*/ 5241801 h 5241801"/>
              <a:gd name="connsiteX3" fmla="*/ 0 w 3245482"/>
              <a:gd name="connsiteY3" fmla="*/ 5241800 h 5241801"/>
              <a:gd name="connsiteX4" fmla="*/ 0 w 3245482"/>
              <a:gd name="connsiteY4" fmla="*/ 0 h 52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482" h="5241801">
                <a:moveTo>
                  <a:pt x="0" y="0"/>
                </a:moveTo>
                <a:lnTo>
                  <a:pt x="3245482" y="0"/>
                </a:lnTo>
                <a:cubicBezTo>
                  <a:pt x="3239838" y="1744445"/>
                  <a:pt x="3242659" y="3497356"/>
                  <a:pt x="3237015" y="5241801"/>
                </a:cubicBezTo>
                <a:lnTo>
                  <a:pt x="0" y="5241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Liebe</a:t>
            </a:r>
            <a:r>
              <a:rPr kumimoji="0" lang="tr-T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Gäste</a:t>
            </a:r>
            <a:r>
              <a:rPr kumimoji="0" lang="tr-T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Gemeinsam können wir durch Vermeidung von Wasserverschwendung sowie von unnötigem Gebrauch chemischer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Produkte für eine bessere Umwelt sorgen.</a:t>
            </a:r>
            <a:endParaRPr kumimoji="0" lang="tr-T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Wenn Sie wünschen, dass Ihre </a:t>
            </a:r>
            <a:r>
              <a:rPr kumimoji="0" lang="de-DE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Hand-und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Badetücher gewechselt werden, legen Sie diese bitte auf den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Boden. Sollten Sie meinen, dass Sie diese wieder benutzen können, so lassen Sie es bitte auf dem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Handtuchhalter hängen. </a:t>
            </a:r>
            <a:endParaRPr kumimoji="0" lang="tr-T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Wenn Sie irgendwelche gebrauchten Batterien haben wenden Sie sich über sie zu verfügen in den Behältern,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sondern geben Sie bitte Rezeption, wo Vorkehrungen getroffen zu haben sie recycelt werden.</a:t>
            </a:r>
            <a:endParaRPr kumimoji="0" lang="tr-T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EBC728BE-6906-5B25-C8E9-22E893E2FF9D}"/>
              </a:ext>
            </a:extLst>
          </p:cNvPr>
          <p:cNvSpPr txBox="1"/>
          <p:nvPr/>
        </p:nvSpPr>
        <p:spPr>
          <a:xfrm>
            <a:off x="9045148" y="1625732"/>
            <a:ext cx="3146852" cy="52146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Дорогие</a:t>
            </a: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гости</a:t>
            </a: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Во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избежание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загрязнения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окружающей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сре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ды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и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воды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,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мы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стараемся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использовать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минимальное</a:t>
            </a:r>
            <a:endParaRPr kumimoji="0" lang="tr-TR" sz="1200" b="1" i="0" u="none" strike="noStrike" kern="1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количество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воды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с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различными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моющими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средствами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Cond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1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Просим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вас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при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использовании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полотенец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помочь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нам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,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сделав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выбор-оставить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ваше</a:t>
            </a:r>
            <a:endParaRPr kumimoji="0" lang="tr-TR" sz="1200" b="1" i="0" u="none" strike="noStrike" kern="1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полотенце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в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коробке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,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которая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значит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«Я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бы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хотел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,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чтобы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полотенце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поменяли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»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или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повесить</a:t>
            </a:r>
            <a:endParaRPr kumimoji="0" lang="tr-TR" sz="1200" b="1" i="0" u="none" strike="noStrike" kern="1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его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на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крючок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,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который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значит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«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Использую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это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полотенце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еще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раз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».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Спасибо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за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помощь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,</a:t>
            </a:r>
            <a:endParaRPr kumimoji="0" lang="tr-TR" sz="1200" b="1" i="0" u="none" strike="noStrike" kern="1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оказанную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нам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,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для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сохранения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окружающей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среды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1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Если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у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вас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есть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использованные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батарейки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,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пожалуйста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,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не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выкидывайте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их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.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Принесите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эти</a:t>
            </a:r>
            <a:endParaRPr kumimoji="0" lang="tr-TR" sz="1200" b="1" i="0" u="none" strike="noStrike" kern="1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батарейки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на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ресепшн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,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где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они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будут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восстановлены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для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повторного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пользования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MyriadPro-BoldCond"/>
              </a:rPr>
              <a:t>.</a:t>
            </a:r>
            <a:endParaRPr kumimoji="0" lang="tr-TR" sz="1200" b="1" i="0" u="none" strike="noStrike" kern="1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C21E1EDC-9DDD-895D-1D8D-2894CCAE8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2" y="152400"/>
            <a:ext cx="2395903" cy="134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EEFEB63E-4F09-25F7-7DEA-61B1EF8F2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35" y="111946"/>
            <a:ext cx="2218014" cy="138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F96ACEB8-B4CC-2C27-965E-C99B480F1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92" y="152400"/>
            <a:ext cx="2082636" cy="139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4312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36C7A1D-6DD4-66AD-65F9-D166767D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131" y="1618039"/>
            <a:ext cx="2852351" cy="5239961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 TAŞIMA ARAÇLARI İLE ULAŞIM BİLGİLERİ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Otelimiz </a:t>
            </a:r>
            <a:r>
              <a:rPr lang="tr-TR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Alanya merkezde bulunmaktadır.</a:t>
            </a:r>
            <a:endParaRPr lang="tr-TR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 taşıma araçlarını kullanarak;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*Otelimizden çıkışta sağ tarafta ve karşı tarafta bulunan duraklar ile Gazipaşa –Manavgat yönündeki tüm turistlik ve kültürel alanlara toplu taşıma kullanılara</a:t>
            </a:r>
            <a:r>
              <a:rPr lang="tr-T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ulaşabilirsiniz.</a:t>
            </a:r>
            <a:endParaRPr lang="tr-TR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tr-TR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88CC9EC6-0400-4320-897D-EE6D31CB0B82}"/>
              </a:ext>
            </a:extLst>
          </p:cNvPr>
          <p:cNvSpPr txBox="1"/>
          <p:nvPr/>
        </p:nvSpPr>
        <p:spPr>
          <a:xfrm>
            <a:off x="2836219" y="1618038"/>
            <a:ext cx="2963447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ABOUT PUBLIC TRANSPORTATION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r>
              <a:rPr lang="en-US" sz="1400" dirty="0" smtClean="0"/>
              <a:t>Our hotel is located in the center of </a:t>
            </a:r>
            <a:r>
              <a:rPr lang="en-US" sz="1400" dirty="0" err="1" smtClean="0"/>
              <a:t>Alanya</a:t>
            </a:r>
            <a:r>
              <a:rPr lang="en-US" sz="1400" dirty="0" smtClean="0"/>
              <a:t>. </a:t>
            </a:r>
            <a:endParaRPr lang="tr-TR" sz="1400" dirty="0" smtClean="0"/>
          </a:p>
          <a:p>
            <a:pPr lvl="0" algn="ctr" defTabSz="457200">
              <a:defRPr/>
            </a:pPr>
            <a:endParaRPr lang="tr-TR" sz="1400" dirty="0" smtClean="0"/>
          </a:p>
          <a:p>
            <a:pPr lvl="0" algn="ctr" defTabSz="457200">
              <a:defRPr/>
            </a:pPr>
            <a:endParaRPr lang="tr-TR" sz="1400" dirty="0" smtClean="0"/>
          </a:p>
          <a:p>
            <a:pPr lvl="0" algn="ctr" defTabSz="457200">
              <a:defRPr/>
            </a:pPr>
            <a:r>
              <a:rPr lang="en-US" sz="1400" dirty="0" smtClean="0"/>
              <a:t>By using public transportation;</a:t>
            </a:r>
            <a:endParaRPr lang="tr-TR" sz="1400" dirty="0" smtClean="0"/>
          </a:p>
          <a:p>
            <a:pPr lvl="0" algn="ctr" defTabSz="457200">
              <a:defRPr/>
            </a:pPr>
            <a:endParaRPr lang="tr-TR" sz="1400" dirty="0" smtClean="0"/>
          </a:p>
          <a:p>
            <a:pPr lvl="0" algn="ctr" defTabSz="457200">
              <a:defRPr/>
            </a:pPr>
            <a:endParaRPr lang="tr-TR" sz="1400" dirty="0" smtClean="0"/>
          </a:p>
          <a:p>
            <a:pPr lvl="0" algn="ctr" defTabSz="457200">
              <a:defRPr/>
            </a:pPr>
            <a:r>
              <a:rPr lang="en-US" sz="1400" dirty="0" smtClean="0"/>
              <a:t> *You can reach all touristic and cultural areas in the </a:t>
            </a:r>
            <a:r>
              <a:rPr lang="en-US" sz="1400" dirty="0" err="1" smtClean="0"/>
              <a:t>Gazipaşa-Manavgat</a:t>
            </a:r>
            <a:r>
              <a:rPr lang="en-US" sz="1400" dirty="0" smtClean="0"/>
              <a:t> direction by using public transportation, with the stops on the right and opposite sides of our hotel.</a:t>
            </a:r>
            <a:endParaRPr lang="tr-TR" sz="1400" b="1" dirty="0">
              <a:solidFill>
                <a:srgbClr val="455F51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A06EE376-ED45-220D-6E1A-F213ED4CE2E0}"/>
              </a:ext>
            </a:extLst>
          </p:cNvPr>
          <p:cNvSpPr txBox="1"/>
          <p:nvPr/>
        </p:nvSpPr>
        <p:spPr>
          <a:xfrm>
            <a:off x="5799666" y="1608099"/>
            <a:ext cx="3245482" cy="4340355"/>
          </a:xfrm>
          <a:custGeom>
            <a:avLst/>
            <a:gdLst>
              <a:gd name="connsiteX0" fmla="*/ 0 w 3245482"/>
              <a:gd name="connsiteY0" fmla="*/ 0 h 5301067"/>
              <a:gd name="connsiteX1" fmla="*/ 3245482 w 3245482"/>
              <a:gd name="connsiteY1" fmla="*/ 0 h 5301067"/>
              <a:gd name="connsiteX2" fmla="*/ 3245482 w 3245482"/>
              <a:gd name="connsiteY2" fmla="*/ 5301067 h 5301067"/>
              <a:gd name="connsiteX3" fmla="*/ 0 w 3245482"/>
              <a:gd name="connsiteY3" fmla="*/ 5301067 h 5301067"/>
              <a:gd name="connsiteX4" fmla="*/ 0 w 3245482"/>
              <a:gd name="connsiteY4" fmla="*/ 0 h 5301067"/>
              <a:gd name="connsiteX0" fmla="*/ 0 w 3245482"/>
              <a:gd name="connsiteY0" fmla="*/ 0 h 5301067"/>
              <a:gd name="connsiteX1" fmla="*/ 3245482 w 3245482"/>
              <a:gd name="connsiteY1" fmla="*/ 0 h 5301067"/>
              <a:gd name="connsiteX2" fmla="*/ 3245482 w 3245482"/>
              <a:gd name="connsiteY2" fmla="*/ 5233334 h 5301067"/>
              <a:gd name="connsiteX3" fmla="*/ 0 w 3245482"/>
              <a:gd name="connsiteY3" fmla="*/ 5301067 h 5301067"/>
              <a:gd name="connsiteX4" fmla="*/ 0 w 3245482"/>
              <a:gd name="connsiteY4" fmla="*/ 0 h 5301067"/>
              <a:gd name="connsiteX0" fmla="*/ 0 w 3245482"/>
              <a:gd name="connsiteY0" fmla="*/ 0 h 5241800"/>
              <a:gd name="connsiteX1" fmla="*/ 3245482 w 3245482"/>
              <a:gd name="connsiteY1" fmla="*/ 0 h 5241800"/>
              <a:gd name="connsiteX2" fmla="*/ 3245482 w 3245482"/>
              <a:gd name="connsiteY2" fmla="*/ 5233334 h 5241800"/>
              <a:gd name="connsiteX3" fmla="*/ 0 w 3245482"/>
              <a:gd name="connsiteY3" fmla="*/ 5241800 h 5241800"/>
              <a:gd name="connsiteX4" fmla="*/ 0 w 3245482"/>
              <a:gd name="connsiteY4" fmla="*/ 0 h 5241800"/>
              <a:gd name="connsiteX0" fmla="*/ 0 w 3245482"/>
              <a:gd name="connsiteY0" fmla="*/ 0 h 5241800"/>
              <a:gd name="connsiteX1" fmla="*/ 3245482 w 3245482"/>
              <a:gd name="connsiteY1" fmla="*/ 0 h 5241800"/>
              <a:gd name="connsiteX2" fmla="*/ 3228549 w 3245482"/>
              <a:gd name="connsiteY2" fmla="*/ 5233334 h 5241800"/>
              <a:gd name="connsiteX3" fmla="*/ 0 w 3245482"/>
              <a:gd name="connsiteY3" fmla="*/ 5241800 h 5241800"/>
              <a:gd name="connsiteX4" fmla="*/ 0 w 3245482"/>
              <a:gd name="connsiteY4" fmla="*/ 0 h 5241800"/>
              <a:gd name="connsiteX0" fmla="*/ 0 w 3245482"/>
              <a:gd name="connsiteY0" fmla="*/ 0 h 5250267"/>
              <a:gd name="connsiteX1" fmla="*/ 3245482 w 3245482"/>
              <a:gd name="connsiteY1" fmla="*/ 0 h 5250267"/>
              <a:gd name="connsiteX2" fmla="*/ 3211615 w 3245482"/>
              <a:gd name="connsiteY2" fmla="*/ 5250267 h 5250267"/>
              <a:gd name="connsiteX3" fmla="*/ 0 w 3245482"/>
              <a:gd name="connsiteY3" fmla="*/ 5241800 h 5250267"/>
              <a:gd name="connsiteX4" fmla="*/ 0 w 3245482"/>
              <a:gd name="connsiteY4" fmla="*/ 0 h 5250267"/>
              <a:gd name="connsiteX0" fmla="*/ 0 w 3245482"/>
              <a:gd name="connsiteY0" fmla="*/ 0 h 5241801"/>
              <a:gd name="connsiteX1" fmla="*/ 3245482 w 3245482"/>
              <a:gd name="connsiteY1" fmla="*/ 0 h 5241801"/>
              <a:gd name="connsiteX2" fmla="*/ 3237015 w 3245482"/>
              <a:gd name="connsiteY2" fmla="*/ 5241801 h 5241801"/>
              <a:gd name="connsiteX3" fmla="*/ 0 w 3245482"/>
              <a:gd name="connsiteY3" fmla="*/ 5241800 h 5241801"/>
              <a:gd name="connsiteX4" fmla="*/ 0 w 3245482"/>
              <a:gd name="connsiteY4" fmla="*/ 0 h 52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482" h="5241801">
                <a:moveTo>
                  <a:pt x="0" y="0"/>
                </a:moveTo>
                <a:lnTo>
                  <a:pt x="3245482" y="0"/>
                </a:lnTo>
                <a:cubicBezTo>
                  <a:pt x="3239838" y="1744445"/>
                  <a:pt x="3242659" y="3497356"/>
                  <a:pt x="3237015" y="5241801"/>
                </a:cubicBezTo>
                <a:lnTo>
                  <a:pt x="0" y="5241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457200">
              <a:lnSpc>
                <a:spcPct val="107000"/>
              </a:lnSpc>
              <a:defRPr/>
            </a:pPr>
            <a:r>
              <a:rPr lang="ru-RU" sz="1400" dirty="0" smtClean="0"/>
              <a:t>ИНФОРМАЦИЯ О ТРАНСПОРТИРОВКЕ </a:t>
            </a:r>
            <a:endParaRPr lang="tr-TR" sz="1400" dirty="0" smtClean="0"/>
          </a:p>
          <a:p>
            <a:pPr lvl="0" algn="ctr" defTabSz="457200">
              <a:lnSpc>
                <a:spcPct val="107000"/>
              </a:lnSpc>
              <a:defRPr/>
            </a:pPr>
            <a:endParaRPr lang="tr-TR" sz="1400" dirty="0" smtClean="0"/>
          </a:p>
          <a:p>
            <a:pPr lvl="0" algn="ctr" defTabSz="457200">
              <a:lnSpc>
                <a:spcPct val="107000"/>
              </a:lnSpc>
              <a:defRPr/>
            </a:pPr>
            <a:endParaRPr lang="tr-TR" sz="1400" dirty="0" smtClean="0"/>
          </a:p>
          <a:p>
            <a:pPr lvl="0" algn="ctr" defTabSz="457200">
              <a:lnSpc>
                <a:spcPct val="107000"/>
              </a:lnSpc>
              <a:defRPr/>
            </a:pPr>
            <a:r>
              <a:rPr lang="ru-RU" sz="1400" dirty="0" smtClean="0"/>
              <a:t>ОБЩЕСТВЕННЫМ ТРАНСПОРТОМ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 defTabSz="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 smtClean="0"/>
              <a:t>Наш отель расположен в центре Алании. Используя общественный транспорт; *Вы можете добраться до всех туристических и культурных районов в направлении Газипаша-Манавгат на общественном транспорте с остановками справа и напротив нашего отеля.</a:t>
            </a:r>
            <a:endParaRPr lang="tr-TR" sz="1400" b="1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400" b="1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800" b="1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EBC728BE-6906-5B25-C8E9-22E893E2FF9D}"/>
              </a:ext>
            </a:extLst>
          </p:cNvPr>
          <p:cNvSpPr txBox="1"/>
          <p:nvPr/>
        </p:nvSpPr>
        <p:spPr>
          <a:xfrm>
            <a:off x="9045148" y="1616765"/>
            <a:ext cx="3146852" cy="43238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>
              <a:lnSpc>
                <a:spcPct val="107000"/>
              </a:lnSpc>
              <a:defRPr/>
            </a:pPr>
            <a:r>
              <a:rPr lang="de-DE" sz="1400" dirty="0" smtClean="0"/>
              <a:t>TRANSPORTINFORMATIONEN MIT ÖFFENTLICHEN </a:t>
            </a:r>
            <a:endParaRPr lang="tr-TR" sz="1400" dirty="0" smtClean="0"/>
          </a:p>
          <a:p>
            <a:pPr lvl="0" algn="ctr" defTabSz="457200">
              <a:lnSpc>
                <a:spcPct val="107000"/>
              </a:lnSpc>
              <a:defRPr/>
            </a:pPr>
            <a:r>
              <a:rPr lang="de-DE" sz="1400" dirty="0" smtClean="0"/>
              <a:t>VERKEHRSMITTELN</a:t>
            </a:r>
            <a:r>
              <a:rPr lang="tr-TR" sz="1400" dirty="0" smtClean="0"/>
              <a:t> </a:t>
            </a:r>
          </a:p>
          <a:p>
            <a:pPr lvl="0" algn="ctr" defTabSz="457200">
              <a:lnSpc>
                <a:spcPct val="107000"/>
              </a:lnSpc>
              <a:defRPr/>
            </a:pPr>
            <a:endParaRPr lang="tr-TR" sz="1400" dirty="0" smtClean="0"/>
          </a:p>
          <a:p>
            <a:pPr lvl="0" algn="ctr" defTabSz="457200">
              <a:lnSpc>
                <a:spcPct val="107000"/>
              </a:lnSpc>
              <a:defRPr/>
            </a:pPr>
            <a:r>
              <a:rPr lang="de-DE" sz="1400" dirty="0" smtClean="0"/>
              <a:t>Unser Hotel liegt im Zentrum von </a:t>
            </a:r>
            <a:r>
              <a:rPr lang="de-DE" sz="1400" dirty="0" err="1" smtClean="0"/>
              <a:t>Alanya</a:t>
            </a:r>
            <a:r>
              <a:rPr lang="de-DE" sz="1400" dirty="0" smtClean="0"/>
              <a:t>. </a:t>
            </a:r>
            <a:endParaRPr lang="tr-TR" sz="1400" dirty="0" smtClean="0"/>
          </a:p>
          <a:p>
            <a:pPr lvl="0" algn="ctr" defTabSz="457200">
              <a:lnSpc>
                <a:spcPct val="107000"/>
              </a:lnSpc>
              <a:defRPr/>
            </a:pPr>
            <a:endParaRPr lang="tr-TR" sz="1400" dirty="0" smtClean="0"/>
          </a:p>
          <a:p>
            <a:pPr lvl="0" algn="ctr" defTabSz="457200">
              <a:lnSpc>
                <a:spcPct val="107000"/>
              </a:lnSpc>
              <a:defRPr/>
            </a:pPr>
            <a:r>
              <a:rPr lang="de-DE" sz="1400" dirty="0" smtClean="0"/>
              <a:t>Durch die Nutzung öffentlicher Verkehrsmittel;</a:t>
            </a:r>
            <a:endParaRPr lang="tr-TR" sz="1400" dirty="0" smtClean="0"/>
          </a:p>
          <a:p>
            <a:pPr lvl="0" algn="ctr" defTabSz="457200">
              <a:lnSpc>
                <a:spcPct val="107000"/>
              </a:lnSpc>
              <a:defRPr/>
            </a:pPr>
            <a:endParaRPr lang="tr-TR" sz="1400" dirty="0" smtClean="0"/>
          </a:p>
          <a:p>
            <a:pPr lvl="0" algn="ctr" defTabSz="457200">
              <a:lnSpc>
                <a:spcPct val="107000"/>
              </a:lnSpc>
              <a:defRPr/>
            </a:pPr>
            <a:r>
              <a:rPr lang="de-DE" sz="1400" dirty="0" smtClean="0"/>
              <a:t> *Sie können alle touristischen und kulturellen Gebiete in der Richtung </a:t>
            </a:r>
            <a:r>
              <a:rPr lang="de-DE" sz="1400" dirty="0" err="1" smtClean="0"/>
              <a:t>Gazipaşa-Manavgat</a:t>
            </a:r>
            <a:r>
              <a:rPr lang="de-DE" sz="1400" dirty="0" smtClean="0"/>
              <a:t> mit öffentlichen Verkehrsmitteln erreichen. Die Haltestellen befinden sich auf der rechten und gegenüberliegenden Seite unseres Hotels.</a:t>
            </a:r>
            <a:endParaRPr kumimoji="0" lang="ru-RU" sz="1400" b="1" i="0" u="none" strike="noStrike" kern="1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500" b="1" i="0" u="none" strike="noStrike" kern="1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l_fi">
            <a:extLst>
              <a:ext uri="{FF2B5EF4-FFF2-40B4-BE49-F238E27FC236}">
                <a16:creationId xmlns="" xmlns:a16="http://schemas.microsoft.com/office/drawing/2014/main" id="{30E6AD8F-4021-5D45-9B87-4EE0BAC721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97" y="94481"/>
            <a:ext cx="2046953" cy="150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775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AE41080A-E1AE-1DF8-F631-8A84B3D5A24D}"/>
              </a:ext>
            </a:extLst>
          </p:cNvPr>
          <p:cNvSpPr/>
          <p:nvPr/>
        </p:nvSpPr>
        <p:spPr>
          <a:xfrm>
            <a:off x="8067298" y="1320800"/>
            <a:ext cx="4074416" cy="541569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İçerik Yer Tutucusu 6">
            <a:extLst>
              <a:ext uri="{FF2B5EF4-FFF2-40B4-BE49-F238E27FC236}">
                <a16:creationId xmlns="" xmlns:a16="http://schemas.microsoft.com/office/drawing/2014/main" id="{845E8BF2-F66F-8E4C-9318-4EB77C1E2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24" y="1320798"/>
            <a:ext cx="3936327" cy="5415693"/>
          </a:xfr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C47D3FBD-5122-2B16-3C9E-8005C5727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14" t="11669" r="32162" b="733"/>
          <a:stretch/>
        </p:blipFill>
        <p:spPr>
          <a:xfrm>
            <a:off x="83332" y="1320798"/>
            <a:ext cx="3863546" cy="541569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99FEB528-DE8F-984A-442E-E7388BFBB902}"/>
              </a:ext>
            </a:extLst>
          </p:cNvPr>
          <p:cNvSpPr txBox="1"/>
          <p:nvPr/>
        </p:nvSpPr>
        <p:spPr>
          <a:xfrm>
            <a:off x="4227714" y="4362738"/>
            <a:ext cx="3558745" cy="22065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ALIŞVERİŞ MERKEZLERİNE EVCİL HAYVAN İLE GİRMEK YASAKTIR.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tr-TR" sz="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PETS ARE NOT ALLOWED IN SHOPPING STORES.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820567E0-B62B-66E7-1D41-FCC91738B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00" y="609600"/>
            <a:ext cx="4363437" cy="4254223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59B2C64B-5E6E-49E6-3137-0C4C91B90962}"/>
              </a:ext>
            </a:extLst>
          </p:cNvPr>
          <p:cNvSpPr txBox="1"/>
          <p:nvPr/>
        </p:nvSpPr>
        <p:spPr>
          <a:xfrm>
            <a:off x="8160374" y="4362738"/>
            <a:ext cx="3878423" cy="2275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TÜRKİYE’DE CAMİ YA DA DİNİ BİR YER ZİYARET EDİYORSANIZ, LÜTFEN UYGUN GİYSİLER GİYİN.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tr-TR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APPROPRIATE CLOTHING WHEN VISITING A MOSQUE OR ANY RELIGIOUS PLACE IN TURKEY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709EBAD9-71D2-7598-DDF1-D61059DFF533}"/>
              </a:ext>
            </a:extLst>
          </p:cNvPr>
          <p:cNvSpPr txBox="1"/>
          <p:nvPr/>
        </p:nvSpPr>
        <p:spPr>
          <a:xfrm>
            <a:off x="411584" y="4424294"/>
            <a:ext cx="3303145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KAPALI ALANLARDA SİGARA İÇMEK YASAKTIR.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96768785-F4FB-AA3A-CBEC-B9BFAFA12591}"/>
              </a:ext>
            </a:extLst>
          </p:cNvPr>
          <p:cNvSpPr txBox="1"/>
          <p:nvPr/>
        </p:nvSpPr>
        <p:spPr>
          <a:xfrm>
            <a:off x="345988" y="5766311"/>
            <a:ext cx="3368741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SMOKING IN CLOSED AREAS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 IS FORBIDDEN.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A16F0C60-7971-ADB9-8F58-BC4D111F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740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Yeşil Sar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İy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730</Words>
  <Application>Microsoft Office PowerPoint</Application>
  <PresentationFormat>Özel</PresentationFormat>
  <Paragraphs>87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İyon</vt:lpstr>
      <vt:lpstr>Slayt 1</vt:lpstr>
      <vt:lpstr>Slayt 2</vt:lpstr>
      <vt:lpstr>Slayt 3</vt:lpstr>
      <vt:lpstr>Slayt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Buket AY</dc:creator>
  <cp:lastModifiedBy>ASUS</cp:lastModifiedBy>
  <cp:revision>3</cp:revision>
  <dcterms:created xsi:type="dcterms:W3CDTF">2023-06-12T08:18:38Z</dcterms:created>
  <dcterms:modified xsi:type="dcterms:W3CDTF">2025-05-31T07:14:21Z</dcterms:modified>
</cp:coreProperties>
</file>