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8" r:id="rId3"/>
    <p:sldId id="260" r:id="rId4"/>
    <p:sldId id="261" r:id="rId5"/>
    <p:sldId id="262" r:id="rId6"/>
    <p:sldId id="263" r:id="rId7"/>
    <p:sldId id="264" r:id="rId8"/>
    <p:sldId id="265" r:id="rId9"/>
    <p:sldId id="257" r:id="rId10"/>
    <p:sldId id="266" r:id="rId11"/>
    <p:sldId id="267" r:id="rId12"/>
    <p:sldId id="268" r:id="rId13"/>
    <p:sldId id="269" r:id="rId14"/>
  </p:sldIdLst>
  <p:sldSz cx="12192000" cy="6858000"/>
  <p:notesSz cx="6858000" cy="9144000"/>
  <p:embeddedFontLst>
    <p:embeddedFont>
      <p:font typeface="Berlin Sans FB" panose="020E0602020502020306" pitchFamily="34" charset="0"/>
      <p:regular r:id="rId16"/>
      <p:bold r:id="rId17"/>
    </p:embeddedFont>
    <p:embeddedFont>
      <p:font typeface="Corbel" panose="020B0503020204020204" pitchFamily="34" charset="0"/>
      <p:regular r:id="rId18"/>
      <p:bold r:id="rId19"/>
      <p:italic r:id="rId20"/>
      <p:boldItalic r:id="rId21"/>
    </p:embeddedFont>
    <p:embeddedFont>
      <p:font typeface="Microsoft Sans Serif" panose="020B0604020202020204" pitchFamily="34" charset="0"/>
      <p:regular r:id="rId22"/>
    </p:embeddedFont>
    <p:embeddedFont>
      <p:font typeface="Sitka Display Semibold" pitchFamily="2"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arsayılan Bölüm" id="{BCC22B6D-BCEF-4142-AC99-3049333461D5}">
          <p14:sldIdLst>
            <p14:sldId id="256"/>
            <p14:sldId id="258"/>
            <p14:sldId id="260"/>
            <p14:sldId id="261"/>
            <p14:sldId id="262"/>
            <p14:sldId id="263"/>
            <p14:sldId id="264"/>
            <p14:sldId id="265"/>
            <p14:sldId id="257"/>
            <p14:sldId id="266"/>
            <p14:sldId id="267"/>
            <p14:sldId id="268"/>
            <p14:sldId id="269"/>
          </p14:sldIdLst>
        </p14:section>
        <p14:section name="Başlıksız Bölüm" id="{A9722982-B886-42A1-ACAE-45F0322DB74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0" roundtripDataSignature="AMtx7mjH06ixJQQ992Hna1UpkuJxiRFAQ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LP" initials="DI" lastIdx="1" clrIdx="0">
    <p:extLst>
      <p:ext uri="{19B8F6BF-5375-455C-9EA6-DF929625EA0E}">
        <p15:presenceInfo xmlns:p15="http://schemas.microsoft.com/office/powerpoint/2012/main" userId="A.AL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0F67EE-8B87-41F9-B2C4-8600418E4B96}">
  <a:tblStyle styleId="{BA0F67EE-8B87-41F9-B2C4-8600418E4B96}" styleName="Table_0">
    <a:wholeTbl>
      <a:tcTxStyle b="off" i="off">
        <a:font>
          <a:latin typeface="Corbel"/>
          <a:ea typeface="Corbel"/>
          <a:cs typeface="Corbe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90" autoAdjust="0"/>
  </p:normalViewPr>
  <p:slideViewPr>
    <p:cSldViewPr snapToGrid="0">
      <p:cViewPr varScale="1">
        <p:scale>
          <a:sx n="67" d="100"/>
          <a:sy n="67" d="100"/>
        </p:scale>
        <p:origin x="834" y="72"/>
      </p:cViewPr>
      <p:guideLst>
        <p:guide orient="horz" pos="2160"/>
        <p:guide pos="3840"/>
      </p:guideLst>
    </p:cSldViewPr>
  </p:slideViewPr>
  <p:outlineViewPr>
    <p:cViewPr>
      <p:scale>
        <a:sx n="33" d="100"/>
        <a:sy n="33" d="100"/>
      </p:scale>
      <p:origin x="0" y="-30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11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110" Type="http://customschemas.google.com/relationships/presentationmetadata" Target="metadata"/><Relationship Id="rId11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14"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11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orbel"/>
                <a:ea typeface="Corbel"/>
                <a:cs typeface="Corbel"/>
                <a:sym typeface="Corbel"/>
              </a:rPr>
              <a:pPr marL="0" marR="0" lvl="0" indent="0" algn="r" rtl="0">
                <a:spcBef>
                  <a:spcPts val="0"/>
                </a:spcBef>
                <a:spcAft>
                  <a:spcPts val="0"/>
                </a:spcAft>
                <a:buNone/>
              </a:p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17"/>
        <p:cNvGrpSpPr/>
        <p:nvPr/>
      </p:nvGrpSpPr>
      <p:grpSpPr>
        <a:xfrm>
          <a:off x="0" y="0"/>
          <a:ext cx="0" cy="0"/>
          <a:chOff x="0" y="0"/>
          <a:chExt cx="0" cy="0"/>
        </a:xfrm>
      </p:grpSpPr>
      <p:sp>
        <p:nvSpPr>
          <p:cNvPr id="18" name="Google Shape;18;p101"/>
          <p:cNvSpPr/>
          <p:nvPr/>
        </p:nvSpPr>
        <p:spPr>
          <a:xfrm>
            <a:off x="1600200" y="0"/>
            <a:ext cx="5029200" cy="5943600"/>
          </a:xfrm>
          <a:prstGeom prst="rect">
            <a:avLst/>
          </a:prstGeom>
          <a:solidFill>
            <a:srgbClr val="68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9" name="Google Shape;19;p101"/>
          <p:cNvSpPr txBox="1">
            <a:spLocks noGrp="1"/>
          </p:cNvSpPr>
          <p:nvPr>
            <p:ph type="ctrTitle"/>
          </p:nvPr>
        </p:nvSpPr>
        <p:spPr>
          <a:xfrm>
            <a:off x="1751777" y="3019706"/>
            <a:ext cx="484632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Corbe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01"/>
          <p:cNvSpPr txBox="1">
            <a:spLocks noGrp="1"/>
          </p:cNvSpPr>
          <p:nvPr>
            <p:ph type="subTitle" idx="1"/>
          </p:nvPr>
        </p:nvSpPr>
        <p:spPr>
          <a:xfrm>
            <a:off x="1751777" y="5381894"/>
            <a:ext cx="4846320" cy="44805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sz="1800">
                <a:solidFill>
                  <a:schemeClr val="lt1"/>
                </a:solidFill>
              </a:defRPr>
            </a:lvl1pPr>
            <a:lvl2pPr lvl="1" algn="ctr">
              <a:lnSpc>
                <a:spcPct val="90000"/>
              </a:lnSpc>
              <a:spcBef>
                <a:spcPts val="400"/>
              </a:spcBef>
              <a:spcAft>
                <a:spcPts val="0"/>
              </a:spcAft>
              <a:buClr>
                <a:schemeClr val="dk1"/>
              </a:buClr>
              <a:buSzPts val="2000"/>
              <a:buNone/>
              <a:defRPr sz="2000"/>
            </a:lvl2pPr>
            <a:lvl3pPr lvl="2" algn="ctr">
              <a:lnSpc>
                <a:spcPct val="90000"/>
              </a:lnSpc>
              <a:spcBef>
                <a:spcPts val="400"/>
              </a:spcBef>
              <a:spcAft>
                <a:spcPts val="0"/>
              </a:spcAft>
              <a:buClr>
                <a:schemeClr val="dk1"/>
              </a:buClr>
              <a:buSzPts val="1800"/>
              <a:buNone/>
              <a:defRPr sz="1800"/>
            </a:lvl3pPr>
            <a:lvl4pPr lvl="3" algn="ctr">
              <a:lnSpc>
                <a:spcPct val="90000"/>
              </a:lnSpc>
              <a:spcBef>
                <a:spcPts val="400"/>
              </a:spcBef>
              <a:spcAft>
                <a:spcPts val="0"/>
              </a:spcAft>
              <a:buClr>
                <a:schemeClr val="dk1"/>
              </a:buClr>
              <a:buSzPts val="1600"/>
              <a:buNone/>
              <a:defRPr sz="1600"/>
            </a:lvl4pPr>
            <a:lvl5pPr lvl="4" algn="ctr">
              <a:lnSpc>
                <a:spcPct val="90000"/>
              </a:lnSpc>
              <a:spcBef>
                <a:spcPts val="400"/>
              </a:spcBef>
              <a:spcAft>
                <a:spcPts val="0"/>
              </a:spcAft>
              <a:buClr>
                <a:schemeClr val="dk1"/>
              </a:buClr>
              <a:buSzPts val="1600"/>
              <a:buNone/>
              <a:defRPr sz="1600"/>
            </a:lvl5pPr>
            <a:lvl6pPr lvl="5" algn="ctr">
              <a:lnSpc>
                <a:spcPct val="90000"/>
              </a:lnSpc>
              <a:spcBef>
                <a:spcPts val="400"/>
              </a:spcBef>
              <a:spcAft>
                <a:spcPts val="0"/>
              </a:spcAft>
              <a:buClr>
                <a:schemeClr val="dk1"/>
              </a:buClr>
              <a:buSzPts val="1600"/>
              <a:buNone/>
              <a:defRPr sz="1600"/>
            </a:lvl6pPr>
            <a:lvl7pPr lvl="6" algn="ctr">
              <a:lnSpc>
                <a:spcPct val="90000"/>
              </a:lnSpc>
              <a:spcBef>
                <a:spcPts val="400"/>
              </a:spcBef>
              <a:spcAft>
                <a:spcPts val="0"/>
              </a:spcAft>
              <a:buClr>
                <a:schemeClr val="dk1"/>
              </a:buClr>
              <a:buSzPts val="1600"/>
              <a:buNone/>
              <a:defRPr sz="1600"/>
            </a:lvl7pPr>
            <a:lvl8pPr lvl="7" algn="ctr">
              <a:lnSpc>
                <a:spcPct val="90000"/>
              </a:lnSpc>
              <a:spcBef>
                <a:spcPts val="400"/>
              </a:spcBef>
              <a:spcAft>
                <a:spcPts val="0"/>
              </a:spcAft>
              <a:buClr>
                <a:schemeClr val="dk1"/>
              </a:buClr>
              <a:buSzPts val="1600"/>
              <a:buNone/>
              <a:defRPr sz="1600"/>
            </a:lvl8pPr>
            <a:lvl9pPr lvl="8" algn="ctr">
              <a:lnSpc>
                <a:spcPct val="90000"/>
              </a:lnSpc>
              <a:spcBef>
                <a:spcPts val="400"/>
              </a:spcBef>
              <a:spcAft>
                <a:spcPts val="0"/>
              </a:spcAft>
              <a:buClr>
                <a:schemeClr val="dk1"/>
              </a:buClr>
              <a:buSzPts val="1600"/>
              <a:buNone/>
              <a:defRPr sz="1600"/>
            </a:lvl9pPr>
          </a:lstStyle>
          <a:p>
            <a:endParaRPr/>
          </a:p>
        </p:txBody>
      </p:sp>
      <p:pic>
        <p:nvPicPr>
          <p:cNvPr id="21" name="Google Shape;21;p101" descr="Koyu mavi gökyüzündeki kabarık beyaz bulutlar"/>
          <p:cNvPicPr preferRelativeResize="0"/>
          <p:nvPr/>
        </p:nvPicPr>
        <p:blipFill rotWithShape="1">
          <a:blip r:embed="rId2">
            <a:alphaModFix/>
          </a:blip>
          <a:srcRect/>
          <a:stretch/>
        </p:blipFill>
        <p:spPr>
          <a:xfrm>
            <a:off x="0" y="2057400"/>
            <a:ext cx="1490472" cy="3886200"/>
          </a:xfrm>
          <a:prstGeom prst="rect">
            <a:avLst/>
          </a:prstGeom>
          <a:noFill/>
          <a:ln>
            <a:noFill/>
          </a:ln>
        </p:spPr>
      </p:pic>
      <p:pic>
        <p:nvPicPr>
          <p:cNvPr id="22" name="Google Shape;22;p101" descr="Bitki filizinin yakın çekimi"/>
          <p:cNvPicPr preferRelativeResize="0"/>
          <p:nvPr/>
        </p:nvPicPr>
        <p:blipFill rotWithShape="1">
          <a:blip r:embed="rId3">
            <a:alphaModFix/>
          </a:blip>
          <a:srcRect/>
          <a:stretch/>
        </p:blipFill>
        <p:spPr>
          <a:xfrm>
            <a:off x="6739128" y="2057400"/>
            <a:ext cx="2060767" cy="3886200"/>
          </a:xfrm>
          <a:prstGeom prst="rect">
            <a:avLst/>
          </a:prstGeom>
          <a:noFill/>
          <a:ln>
            <a:noFill/>
          </a:ln>
        </p:spPr>
      </p:pic>
      <p:pic>
        <p:nvPicPr>
          <p:cNvPr id="23" name="Google Shape;23;p101" descr="Dalgalar"/>
          <p:cNvPicPr preferRelativeResize="0"/>
          <p:nvPr/>
        </p:nvPicPr>
        <p:blipFill rotWithShape="1">
          <a:blip r:embed="rId4">
            <a:alphaModFix/>
          </a:blip>
          <a:srcRect/>
          <a:stretch/>
        </p:blipFill>
        <p:spPr>
          <a:xfrm>
            <a:off x="8909623" y="2057400"/>
            <a:ext cx="3282696" cy="388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9"/>
        <p:cNvGrpSpPr/>
        <p:nvPr/>
      </p:nvGrpSpPr>
      <p:grpSpPr>
        <a:xfrm>
          <a:off x="0" y="0"/>
          <a:ext cx="0" cy="0"/>
          <a:chOff x="0" y="0"/>
          <a:chExt cx="0" cy="0"/>
        </a:xfrm>
      </p:grpSpPr>
      <p:sp>
        <p:nvSpPr>
          <p:cNvPr id="40" name="Google Shape;40;p105"/>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5"/>
          <p:cNvSpPr txBox="1">
            <a:spLocks noGrp="1"/>
          </p:cNvSpPr>
          <p:nvPr>
            <p:ph type="body" idx="1"/>
          </p:nvPr>
        </p:nvSpPr>
        <p:spPr>
          <a:xfrm>
            <a:off x="1409700" y="1556281"/>
            <a:ext cx="4610099" cy="4620682"/>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100"/>
              </a:spcBef>
              <a:spcAft>
                <a:spcPts val="0"/>
              </a:spcAft>
              <a:buClr>
                <a:schemeClr val="dk1"/>
              </a:buClr>
              <a:buSzPts val="2200"/>
              <a:buChar char="•"/>
              <a:defRPr sz="2200"/>
            </a:lvl1pPr>
            <a:lvl2pPr marL="914400" lvl="1" indent="-342900" algn="l">
              <a:lnSpc>
                <a:spcPct val="90000"/>
              </a:lnSpc>
              <a:spcBef>
                <a:spcPts val="400"/>
              </a:spcBef>
              <a:spcAft>
                <a:spcPts val="0"/>
              </a:spcAft>
              <a:buClr>
                <a:schemeClr val="dk1"/>
              </a:buClr>
              <a:buSzPts val="1800"/>
              <a:buChar char="•"/>
              <a:defRPr sz="1800"/>
            </a:lvl2pPr>
            <a:lvl3pPr marL="1371600" lvl="2" indent="-330200" algn="l">
              <a:lnSpc>
                <a:spcPct val="90000"/>
              </a:lnSpc>
              <a:spcBef>
                <a:spcPts val="400"/>
              </a:spcBef>
              <a:spcAft>
                <a:spcPts val="0"/>
              </a:spcAft>
              <a:buClr>
                <a:schemeClr val="dk1"/>
              </a:buClr>
              <a:buSzPts val="1600"/>
              <a:buChar char="•"/>
              <a:defRPr sz="16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42" name="Google Shape;42;p105"/>
          <p:cNvSpPr txBox="1">
            <a:spLocks noGrp="1"/>
          </p:cNvSpPr>
          <p:nvPr>
            <p:ph type="body" idx="2"/>
          </p:nvPr>
        </p:nvSpPr>
        <p:spPr>
          <a:xfrm>
            <a:off x="6172200" y="1556281"/>
            <a:ext cx="4609775" cy="4620682"/>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100"/>
              </a:spcBef>
              <a:spcAft>
                <a:spcPts val="0"/>
              </a:spcAft>
              <a:buClr>
                <a:schemeClr val="dk1"/>
              </a:buClr>
              <a:buSzPts val="2200"/>
              <a:buChar char="•"/>
              <a:defRPr sz="2200"/>
            </a:lvl1pPr>
            <a:lvl2pPr marL="914400" lvl="1" indent="-342900" algn="l">
              <a:lnSpc>
                <a:spcPct val="90000"/>
              </a:lnSpc>
              <a:spcBef>
                <a:spcPts val="400"/>
              </a:spcBef>
              <a:spcAft>
                <a:spcPts val="0"/>
              </a:spcAft>
              <a:buClr>
                <a:schemeClr val="dk1"/>
              </a:buClr>
              <a:buSzPts val="1800"/>
              <a:buChar char="•"/>
              <a:defRPr sz="1800"/>
            </a:lvl2pPr>
            <a:lvl3pPr marL="1371600" lvl="2" indent="-330200" algn="l">
              <a:lnSpc>
                <a:spcPct val="90000"/>
              </a:lnSpc>
              <a:spcBef>
                <a:spcPts val="400"/>
              </a:spcBef>
              <a:spcAft>
                <a:spcPts val="0"/>
              </a:spcAft>
              <a:buClr>
                <a:schemeClr val="dk1"/>
              </a:buClr>
              <a:buSzPts val="1600"/>
              <a:buChar char="•"/>
              <a:defRPr sz="16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43" name="Google Shape;43;p105"/>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44" name="Google Shape;44;p105"/>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5"/>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ölüm Üst Bilgisi" type="secHead">
  <p:cSld name="SECTION_HEADER">
    <p:spTree>
      <p:nvGrpSpPr>
        <p:cNvPr id="1" name="Shape 62"/>
        <p:cNvGrpSpPr/>
        <p:nvPr/>
      </p:nvGrpSpPr>
      <p:grpSpPr>
        <a:xfrm>
          <a:off x="0" y="0"/>
          <a:ext cx="0" cy="0"/>
          <a:chOff x="0" y="0"/>
          <a:chExt cx="0" cy="0"/>
        </a:xfrm>
      </p:grpSpPr>
      <p:sp>
        <p:nvSpPr>
          <p:cNvPr id="63" name="Google Shape;63;p108"/>
          <p:cNvSpPr/>
          <p:nvPr/>
        </p:nvSpPr>
        <p:spPr>
          <a:xfrm>
            <a:off x="1600199" y="2059146"/>
            <a:ext cx="7199696" cy="3886200"/>
          </a:xfrm>
          <a:prstGeom prst="rect">
            <a:avLst/>
          </a:prstGeom>
          <a:solidFill>
            <a:srgbClr val="68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64" name="Google Shape;64;p108"/>
          <p:cNvSpPr txBox="1">
            <a:spLocks noGrp="1"/>
          </p:cNvSpPr>
          <p:nvPr>
            <p:ph type="title"/>
          </p:nvPr>
        </p:nvSpPr>
        <p:spPr>
          <a:xfrm>
            <a:off x="1751777" y="2263913"/>
            <a:ext cx="6949440" cy="314339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6000"/>
              <a:buFont typeface="Corbe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8"/>
          <p:cNvSpPr txBox="1">
            <a:spLocks noGrp="1"/>
          </p:cNvSpPr>
          <p:nvPr>
            <p:ph type="body" idx="1"/>
          </p:nvPr>
        </p:nvSpPr>
        <p:spPr>
          <a:xfrm>
            <a:off x="1751777" y="5381893"/>
            <a:ext cx="6949440" cy="4495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a:solidFill>
                  <a:schemeClr val="lt1"/>
                </a:solidFill>
              </a:defRPr>
            </a:lvl1pPr>
            <a:lvl2pPr marL="914400" lvl="1" indent="-228600" algn="l">
              <a:lnSpc>
                <a:spcPct val="90000"/>
              </a:lnSpc>
              <a:spcBef>
                <a:spcPts val="400"/>
              </a:spcBef>
              <a:spcAft>
                <a:spcPts val="0"/>
              </a:spcAft>
              <a:buClr>
                <a:schemeClr val="dk1"/>
              </a:buClr>
              <a:buSzPts val="2000"/>
              <a:buNone/>
              <a:defRPr sz="2000"/>
            </a:lvl2pPr>
            <a:lvl3pPr marL="1371600" lvl="2" indent="-228600" algn="l">
              <a:lnSpc>
                <a:spcPct val="90000"/>
              </a:lnSpc>
              <a:spcBef>
                <a:spcPts val="400"/>
              </a:spcBef>
              <a:spcAft>
                <a:spcPts val="0"/>
              </a:spcAft>
              <a:buClr>
                <a:schemeClr val="dk1"/>
              </a:buClr>
              <a:buSzPts val="1800"/>
              <a:buNone/>
              <a:defRPr sz="1800"/>
            </a:lvl3pPr>
            <a:lvl4pPr marL="1828800" lvl="3" indent="-228600" algn="l">
              <a:lnSpc>
                <a:spcPct val="90000"/>
              </a:lnSpc>
              <a:spcBef>
                <a:spcPts val="400"/>
              </a:spcBef>
              <a:spcAft>
                <a:spcPts val="0"/>
              </a:spcAft>
              <a:buClr>
                <a:schemeClr val="dk1"/>
              </a:buClr>
              <a:buSzPts val="1600"/>
              <a:buNone/>
              <a:defRPr sz="1600"/>
            </a:lvl4pPr>
            <a:lvl5pPr marL="2286000" lvl="4" indent="-228600" algn="l">
              <a:lnSpc>
                <a:spcPct val="90000"/>
              </a:lnSpc>
              <a:spcBef>
                <a:spcPts val="400"/>
              </a:spcBef>
              <a:spcAft>
                <a:spcPts val="0"/>
              </a:spcAft>
              <a:buClr>
                <a:schemeClr val="dk1"/>
              </a:buClr>
              <a:buSzPts val="1600"/>
              <a:buNone/>
              <a:defRPr sz="1600"/>
            </a:lvl5pPr>
            <a:lvl6pPr marL="2743200" lvl="5" indent="-228600" algn="l">
              <a:lnSpc>
                <a:spcPct val="90000"/>
              </a:lnSpc>
              <a:spcBef>
                <a:spcPts val="400"/>
              </a:spcBef>
              <a:spcAft>
                <a:spcPts val="0"/>
              </a:spcAft>
              <a:buClr>
                <a:schemeClr val="dk1"/>
              </a:buClr>
              <a:buSzPts val="1600"/>
              <a:buNone/>
              <a:defRPr sz="1600"/>
            </a:lvl6pPr>
            <a:lvl7pPr marL="3200400" lvl="6" indent="-228600" algn="l">
              <a:lnSpc>
                <a:spcPct val="90000"/>
              </a:lnSpc>
              <a:spcBef>
                <a:spcPts val="400"/>
              </a:spcBef>
              <a:spcAft>
                <a:spcPts val="0"/>
              </a:spcAft>
              <a:buClr>
                <a:schemeClr val="dk1"/>
              </a:buClr>
              <a:buSzPts val="1600"/>
              <a:buNone/>
              <a:defRPr sz="1600"/>
            </a:lvl7pPr>
            <a:lvl8pPr marL="3657600" lvl="7" indent="-228600" algn="l">
              <a:lnSpc>
                <a:spcPct val="90000"/>
              </a:lnSpc>
              <a:spcBef>
                <a:spcPts val="400"/>
              </a:spcBef>
              <a:spcAft>
                <a:spcPts val="0"/>
              </a:spcAft>
              <a:buClr>
                <a:schemeClr val="dk1"/>
              </a:buClr>
              <a:buSzPts val="1600"/>
              <a:buNone/>
              <a:defRPr sz="1600"/>
            </a:lvl8pPr>
            <a:lvl9pPr marL="4114800" lvl="8" indent="-228600" algn="l">
              <a:lnSpc>
                <a:spcPct val="90000"/>
              </a:lnSpc>
              <a:spcBef>
                <a:spcPts val="400"/>
              </a:spcBef>
              <a:spcAft>
                <a:spcPts val="0"/>
              </a:spcAft>
              <a:buClr>
                <a:schemeClr val="dk1"/>
              </a:buClr>
              <a:buSzPts val="1600"/>
              <a:buNone/>
              <a:defRPr sz="1600"/>
            </a:lvl9pPr>
          </a:lstStyle>
          <a:p>
            <a:endParaRPr/>
          </a:p>
        </p:txBody>
      </p:sp>
      <p:pic>
        <p:nvPicPr>
          <p:cNvPr id="66" name="Google Shape;66;p108" descr="Yeşil bitkilerin yakın çekimi"/>
          <p:cNvPicPr preferRelativeResize="0"/>
          <p:nvPr/>
        </p:nvPicPr>
        <p:blipFill rotWithShape="1">
          <a:blip r:embed="rId2">
            <a:alphaModFix/>
          </a:blip>
          <a:srcRect/>
          <a:stretch/>
        </p:blipFill>
        <p:spPr>
          <a:xfrm>
            <a:off x="0" y="2059146"/>
            <a:ext cx="1490472" cy="3886200"/>
          </a:xfrm>
          <a:prstGeom prst="rect">
            <a:avLst/>
          </a:prstGeom>
          <a:noFill/>
          <a:ln>
            <a:noFill/>
          </a:ln>
        </p:spPr>
      </p:pic>
      <p:pic>
        <p:nvPicPr>
          <p:cNvPr id="67" name="Google Shape;67;p108" descr="Dalgalar"/>
          <p:cNvPicPr preferRelativeResize="0"/>
          <p:nvPr/>
        </p:nvPicPr>
        <p:blipFill rotWithShape="1">
          <a:blip r:embed="rId3">
            <a:alphaModFix/>
          </a:blip>
          <a:srcRect/>
          <a:stretch/>
        </p:blipFill>
        <p:spPr>
          <a:xfrm>
            <a:off x="8909623" y="2059146"/>
            <a:ext cx="3282696" cy="388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sim Yazılı Resim" type="picTx">
  <p:cSld name="PICTURE_WITH_CAPTION_TEXT">
    <p:spTree>
      <p:nvGrpSpPr>
        <p:cNvPr id="1" name="Shape 68"/>
        <p:cNvGrpSpPr/>
        <p:nvPr/>
      </p:nvGrpSpPr>
      <p:grpSpPr>
        <a:xfrm>
          <a:off x="0" y="0"/>
          <a:ext cx="0" cy="0"/>
          <a:chOff x="0" y="0"/>
          <a:chExt cx="0" cy="0"/>
        </a:xfrm>
      </p:grpSpPr>
      <p:sp>
        <p:nvSpPr>
          <p:cNvPr id="69" name="Google Shape;69;p109"/>
          <p:cNvSpPr txBox="1">
            <a:spLocks noGrp="1"/>
          </p:cNvSpPr>
          <p:nvPr>
            <p:ph type="title"/>
          </p:nvPr>
        </p:nvSpPr>
        <p:spPr>
          <a:xfrm>
            <a:off x="6682435" y="919616"/>
            <a:ext cx="4155622" cy="253288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87F00"/>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9" descr="Resim eklemek için boş yer tutucu. Yer tutucuya tıklayın ve eklemek istediğiniz resmi seçin"/>
          <p:cNvSpPr>
            <a:spLocks noGrp="1"/>
          </p:cNvSpPr>
          <p:nvPr>
            <p:ph type="pic" idx="2"/>
          </p:nvPr>
        </p:nvSpPr>
        <p:spPr>
          <a:xfrm>
            <a:off x="0" y="915923"/>
            <a:ext cx="6626677" cy="5065776"/>
          </a:xfrm>
          <a:prstGeom prst="rect">
            <a:avLst/>
          </a:prstGeom>
          <a:noFill/>
          <a:ln>
            <a:noFill/>
          </a:ln>
        </p:spPr>
      </p:sp>
      <p:sp>
        <p:nvSpPr>
          <p:cNvPr id="71" name="Google Shape;71;p109"/>
          <p:cNvSpPr txBox="1">
            <a:spLocks noGrp="1"/>
          </p:cNvSpPr>
          <p:nvPr>
            <p:ph type="body" idx="1"/>
          </p:nvPr>
        </p:nvSpPr>
        <p:spPr>
          <a:xfrm>
            <a:off x="6682435" y="3502152"/>
            <a:ext cx="4155622" cy="24795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Clr>
                <a:schemeClr val="dk1"/>
              </a:buClr>
              <a:buSzPts val="1800"/>
              <a:buNone/>
              <a:defRPr sz="1800"/>
            </a:lvl1pPr>
            <a:lvl2pPr marL="914400" lvl="1" indent="-228600" algn="l">
              <a:lnSpc>
                <a:spcPct val="90000"/>
              </a:lnSpc>
              <a:spcBef>
                <a:spcPts val="400"/>
              </a:spcBef>
              <a:spcAft>
                <a:spcPts val="0"/>
              </a:spcAft>
              <a:buClr>
                <a:schemeClr val="dk1"/>
              </a:buClr>
              <a:buSzPts val="140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400"/>
              </a:spcBef>
              <a:spcAft>
                <a:spcPts val="0"/>
              </a:spcAft>
              <a:buClr>
                <a:schemeClr val="dk1"/>
              </a:buClr>
              <a:buSzPts val="1000"/>
              <a:buNone/>
              <a:defRPr sz="1000"/>
            </a:lvl6pPr>
            <a:lvl7pPr marL="3200400" lvl="6" indent="-228600" algn="l">
              <a:lnSpc>
                <a:spcPct val="90000"/>
              </a:lnSpc>
              <a:spcBef>
                <a:spcPts val="400"/>
              </a:spcBef>
              <a:spcAft>
                <a:spcPts val="0"/>
              </a:spcAft>
              <a:buClr>
                <a:schemeClr val="dk1"/>
              </a:buClr>
              <a:buSzPts val="1000"/>
              <a:buNone/>
              <a:defRPr sz="1000"/>
            </a:lvl7pPr>
            <a:lvl8pPr marL="3657600" lvl="7" indent="-228600" algn="l">
              <a:lnSpc>
                <a:spcPct val="90000"/>
              </a:lnSpc>
              <a:spcBef>
                <a:spcPts val="400"/>
              </a:spcBef>
              <a:spcAft>
                <a:spcPts val="0"/>
              </a:spcAft>
              <a:buClr>
                <a:schemeClr val="dk1"/>
              </a:buClr>
              <a:buSzPts val="1000"/>
              <a:buNone/>
              <a:defRPr sz="1000"/>
            </a:lvl8pPr>
            <a:lvl9pPr marL="4114800" lvl="8" indent="-228600" algn="l">
              <a:lnSpc>
                <a:spcPct val="90000"/>
              </a:lnSpc>
              <a:spcBef>
                <a:spcPts val="400"/>
              </a:spcBef>
              <a:spcAft>
                <a:spcPts val="0"/>
              </a:spcAft>
              <a:buClr>
                <a:schemeClr val="dk1"/>
              </a:buClr>
              <a:buSzPts val="1000"/>
              <a:buNone/>
              <a:defRPr sz="1000"/>
            </a:lvl9pPr>
          </a:lstStyle>
          <a:p>
            <a:endParaRPr/>
          </a:p>
        </p:txBody>
      </p:sp>
      <p:sp>
        <p:nvSpPr>
          <p:cNvPr id="72" name="Google Shape;72;p109"/>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73" name="Google Shape;73;p109"/>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9"/>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75"/>
        <p:cNvGrpSpPr/>
        <p:nvPr/>
      </p:nvGrpSpPr>
      <p:grpSpPr>
        <a:xfrm>
          <a:off x="0" y="0"/>
          <a:ext cx="0" cy="0"/>
          <a:chOff x="0" y="0"/>
          <a:chExt cx="0" cy="0"/>
        </a:xfrm>
      </p:grpSpPr>
      <p:sp>
        <p:nvSpPr>
          <p:cNvPr id="76" name="Google Shape;76;p110"/>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0"/>
          <p:cNvSpPr txBox="1">
            <a:spLocks noGrp="1"/>
          </p:cNvSpPr>
          <p:nvPr>
            <p:ph type="body" idx="1"/>
          </p:nvPr>
        </p:nvSpPr>
        <p:spPr>
          <a:xfrm rot="5400000">
            <a:off x="3785660" y="-809632"/>
            <a:ext cx="4620682" cy="93719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78" name="Google Shape;78;p110"/>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79" name="Google Shape;79;p110"/>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0"/>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81"/>
        <p:cNvGrpSpPr/>
        <p:nvPr/>
      </p:nvGrpSpPr>
      <p:grpSpPr>
        <a:xfrm>
          <a:off x="0" y="0"/>
          <a:ext cx="0" cy="0"/>
          <a:chOff x="0" y="0"/>
          <a:chExt cx="0" cy="0"/>
        </a:xfrm>
      </p:grpSpPr>
      <p:sp>
        <p:nvSpPr>
          <p:cNvPr id="82" name="Google Shape;82;p111"/>
          <p:cNvSpPr txBox="1">
            <a:spLocks noGrp="1"/>
          </p:cNvSpPr>
          <p:nvPr>
            <p:ph type="title"/>
          </p:nvPr>
        </p:nvSpPr>
        <p:spPr>
          <a:xfrm rot="5400000">
            <a:off x="6760369" y="2155032"/>
            <a:ext cx="5986463"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1"/>
          <p:cNvSpPr txBox="1">
            <a:spLocks noGrp="1"/>
          </p:cNvSpPr>
          <p:nvPr>
            <p:ph type="body" idx="1"/>
          </p:nvPr>
        </p:nvSpPr>
        <p:spPr>
          <a:xfrm rot="5400000">
            <a:off x="1712119" y="-683419"/>
            <a:ext cx="5986463"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84" name="Google Shape;84;p111"/>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85" name="Google Shape;85;p111"/>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1"/>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0"/>
          <p:cNvSpPr/>
          <p:nvPr/>
        </p:nvSpPr>
        <p:spPr>
          <a:xfrm>
            <a:off x="0" y="6629400"/>
            <a:ext cx="1499616" cy="228600"/>
          </a:xfrm>
          <a:prstGeom prst="rect">
            <a:avLst/>
          </a:prstGeom>
          <a:gradFill>
            <a:gsLst>
              <a:gs pos="0">
                <a:srgbClr val="F4FFCB"/>
              </a:gs>
              <a:gs pos="100000">
                <a:srgbClr val="F4FFC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1" name="Google Shape;11;p100"/>
          <p:cNvSpPr/>
          <p:nvPr/>
        </p:nvSpPr>
        <p:spPr>
          <a:xfrm>
            <a:off x="1609344" y="6629400"/>
            <a:ext cx="10582656" cy="228600"/>
          </a:xfrm>
          <a:prstGeom prst="rect">
            <a:avLst/>
          </a:prstGeom>
          <a:gradFill>
            <a:gsLst>
              <a:gs pos="0">
                <a:srgbClr val="E8FF87"/>
              </a:gs>
              <a:gs pos="100000">
                <a:srgbClr val="E8FF8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687F00"/>
              </a:solidFill>
              <a:latin typeface="Corbel"/>
              <a:ea typeface="Corbel"/>
              <a:cs typeface="Corbel"/>
              <a:sym typeface="Corbel"/>
            </a:endParaRPr>
          </a:p>
        </p:txBody>
      </p:sp>
      <p:sp>
        <p:nvSpPr>
          <p:cNvPr id="12" name="Google Shape;12;p100"/>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687F00"/>
              </a:buClr>
              <a:buSzPts val="3400"/>
              <a:buFont typeface="Corbel"/>
              <a:buNone/>
              <a:defRPr sz="3400" b="0" i="0" u="none" strike="noStrike" cap="none">
                <a:solidFill>
                  <a:srgbClr val="687F0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00"/>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14" name="Google Shape;14;p100"/>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455500"/>
                </a:solidFill>
                <a:latin typeface="Corbel"/>
                <a:ea typeface="Corbel"/>
                <a:cs typeface="Corbel"/>
                <a:sym typeface="Corbel"/>
              </a:defRPr>
            </a:lvl1pPr>
            <a:lvl2pPr marL="0" marR="0" lvl="1" indent="0" algn="r" rtl="0">
              <a:spcBef>
                <a:spcPts val="0"/>
              </a:spcBef>
              <a:buNone/>
              <a:defRPr sz="1100" b="0" i="0" u="none" strike="noStrike" cap="none">
                <a:solidFill>
                  <a:srgbClr val="455500"/>
                </a:solidFill>
                <a:latin typeface="Corbel"/>
                <a:ea typeface="Corbel"/>
                <a:cs typeface="Corbel"/>
                <a:sym typeface="Corbel"/>
              </a:defRPr>
            </a:lvl2pPr>
            <a:lvl3pPr marL="0" marR="0" lvl="2" indent="0" algn="r" rtl="0">
              <a:spcBef>
                <a:spcPts val="0"/>
              </a:spcBef>
              <a:buNone/>
              <a:defRPr sz="1100" b="0" i="0" u="none" strike="noStrike" cap="none">
                <a:solidFill>
                  <a:srgbClr val="455500"/>
                </a:solidFill>
                <a:latin typeface="Corbel"/>
                <a:ea typeface="Corbel"/>
                <a:cs typeface="Corbel"/>
                <a:sym typeface="Corbel"/>
              </a:defRPr>
            </a:lvl3pPr>
            <a:lvl4pPr marL="0" marR="0" lvl="3" indent="0" algn="r" rtl="0">
              <a:spcBef>
                <a:spcPts val="0"/>
              </a:spcBef>
              <a:buNone/>
              <a:defRPr sz="1100" b="0" i="0" u="none" strike="noStrike" cap="none">
                <a:solidFill>
                  <a:srgbClr val="455500"/>
                </a:solidFill>
                <a:latin typeface="Corbel"/>
                <a:ea typeface="Corbel"/>
                <a:cs typeface="Corbel"/>
                <a:sym typeface="Corbel"/>
              </a:defRPr>
            </a:lvl4pPr>
            <a:lvl5pPr marL="0" marR="0" lvl="4" indent="0" algn="r" rtl="0">
              <a:spcBef>
                <a:spcPts val="0"/>
              </a:spcBef>
              <a:buNone/>
              <a:defRPr sz="1100" b="0" i="0" u="none" strike="noStrike" cap="none">
                <a:solidFill>
                  <a:srgbClr val="455500"/>
                </a:solidFill>
                <a:latin typeface="Corbel"/>
                <a:ea typeface="Corbel"/>
                <a:cs typeface="Corbel"/>
                <a:sym typeface="Corbel"/>
              </a:defRPr>
            </a:lvl5pPr>
            <a:lvl6pPr marL="0" marR="0" lvl="5" indent="0" algn="r" rtl="0">
              <a:spcBef>
                <a:spcPts val="0"/>
              </a:spcBef>
              <a:buNone/>
              <a:defRPr sz="1100" b="0" i="0" u="none" strike="noStrike" cap="none">
                <a:solidFill>
                  <a:srgbClr val="455500"/>
                </a:solidFill>
                <a:latin typeface="Corbel"/>
                <a:ea typeface="Corbel"/>
                <a:cs typeface="Corbel"/>
                <a:sym typeface="Corbel"/>
              </a:defRPr>
            </a:lvl6pPr>
            <a:lvl7pPr marL="0" marR="0" lvl="6" indent="0" algn="r" rtl="0">
              <a:spcBef>
                <a:spcPts val="0"/>
              </a:spcBef>
              <a:buNone/>
              <a:defRPr sz="1100" b="0" i="0" u="none" strike="noStrike" cap="none">
                <a:solidFill>
                  <a:srgbClr val="455500"/>
                </a:solidFill>
                <a:latin typeface="Corbel"/>
                <a:ea typeface="Corbel"/>
                <a:cs typeface="Corbel"/>
                <a:sym typeface="Corbel"/>
              </a:defRPr>
            </a:lvl7pPr>
            <a:lvl8pPr marL="0" marR="0" lvl="7" indent="0" algn="r" rtl="0">
              <a:spcBef>
                <a:spcPts val="0"/>
              </a:spcBef>
              <a:buNone/>
              <a:defRPr sz="1100" b="0" i="0" u="none" strike="noStrike" cap="none">
                <a:solidFill>
                  <a:srgbClr val="455500"/>
                </a:solidFill>
                <a:latin typeface="Corbel"/>
                <a:ea typeface="Corbel"/>
                <a:cs typeface="Corbel"/>
                <a:sym typeface="Corbel"/>
              </a:defRPr>
            </a:lvl8pPr>
            <a:lvl9pPr marL="0" marR="0" lvl="8" indent="0" algn="r" rtl="0">
              <a:spcBef>
                <a:spcPts val="0"/>
              </a:spcBef>
              <a:buNone/>
              <a:defRPr sz="1100" b="0" i="0" u="none" strike="noStrike" cap="none">
                <a:solidFill>
                  <a:srgbClr val="4555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15" name="Google Shape;15;p100"/>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4555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00"/>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4555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6" r:id="rId3"/>
    <p:sldLayoutId id="2147483657" r:id="rId4"/>
    <p:sldLayoutId id="2147483658" r:id="rId5"/>
    <p:sldLayoutId id="2147483659" r:id="rId6"/>
  </p:sldLayoutIdLst>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107000"/>
              </a:lnSpc>
              <a:spcBef>
                <a:spcPts val="0"/>
              </a:spcBef>
              <a:spcAft>
                <a:spcPts val="0"/>
              </a:spcAft>
              <a:buClr>
                <a:schemeClr val="dk2"/>
              </a:buClr>
              <a:buSzPts val="2400"/>
              <a:buFont typeface="Times New Roman"/>
              <a:buNone/>
            </a:pPr>
            <a:r>
              <a:rPr lang="tr-TR" sz="2400" dirty="0">
                <a:solidFill>
                  <a:schemeClr val="dk2"/>
                </a:solidFill>
                <a:latin typeface="Times New Roman"/>
                <a:ea typeface="Times New Roman"/>
                <a:cs typeface="Times New Roman"/>
                <a:sym typeface="Times New Roman"/>
              </a:rPr>
              <a:t>COMFORT HOTEL</a:t>
            </a:r>
            <a:br>
              <a:rPr lang="tr-TR" sz="2400" dirty="0">
                <a:solidFill>
                  <a:schemeClr val="dk2"/>
                </a:solidFill>
                <a:latin typeface="Times New Roman"/>
                <a:ea typeface="Times New Roman"/>
                <a:cs typeface="Times New Roman"/>
                <a:sym typeface="Times New Roman"/>
              </a:rPr>
            </a:br>
            <a:r>
              <a:rPr lang="tr-TR" sz="2400" dirty="0">
                <a:solidFill>
                  <a:schemeClr val="dk2"/>
                </a:solidFill>
                <a:latin typeface="Times New Roman"/>
                <a:ea typeface="Times New Roman"/>
                <a:cs typeface="Times New Roman"/>
                <a:sym typeface="Times New Roman"/>
              </a:rPr>
              <a:t>SÜRDÜRÜLEBİLİRLİK 2024 RAPORU</a:t>
            </a:r>
            <a:endParaRPr sz="2400" dirty="0">
              <a:solidFill>
                <a:schemeClr val="dk2"/>
              </a:solidFill>
              <a:latin typeface="Times New Roman"/>
              <a:ea typeface="Times New Roman"/>
              <a:cs typeface="Times New Roman"/>
              <a:sym typeface="Times New Roman"/>
            </a:endParaRPr>
          </a:p>
        </p:txBody>
      </p:sp>
      <p:sp>
        <p:nvSpPr>
          <p:cNvPr id="2" name="Metin Yer Tutucusu 1">
            <a:extLst>
              <a:ext uri="{FF2B5EF4-FFF2-40B4-BE49-F238E27FC236}">
                <a16:creationId xmlns:a16="http://schemas.microsoft.com/office/drawing/2014/main" id="{C890FD4F-420E-8761-1127-B036BFE79A8F}"/>
              </a:ext>
            </a:extLst>
          </p:cNvPr>
          <p:cNvSpPr>
            <a:spLocks noGrp="1"/>
          </p:cNvSpPr>
          <p:nvPr>
            <p:ph type="body" idx="2"/>
          </p:nvPr>
        </p:nvSpPr>
        <p:spPr>
          <a:xfrm>
            <a:off x="6172200" y="1556281"/>
            <a:ext cx="5092831" cy="4620682"/>
          </a:xfrm>
        </p:spPr>
        <p:txBody>
          <a:bodyPr>
            <a:normAutofit fontScale="70000" lnSpcReduction="20000"/>
          </a:bodyPr>
          <a:lstStyle/>
          <a:p>
            <a:pPr marL="88900" indent="0">
              <a:lnSpc>
                <a:spcPct val="130000"/>
              </a:lnSpc>
              <a:spcAft>
                <a:spcPts val="800"/>
              </a:spcAft>
              <a:buNone/>
            </a:pPr>
            <a:r>
              <a:rPr lang="tr-TR"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SÜRDÜRÜLEBİLİRİK RAPORU HAKKINDA </a:t>
            </a:r>
            <a:b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90000"/>
              </a:lnSpc>
              <a:spcAft>
                <a:spcPts val="800"/>
              </a:spcAft>
              <a:buNone/>
              <a:tabLst>
                <a:tab pos="457200" algn="l"/>
              </a:tabLst>
            </a:pP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Sürdürülebilirlik çalı</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malar</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m</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z</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n sonu</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ç</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lar</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n</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 yönetimimiz, çalı</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anlar</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m</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z, konuklar</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m</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z, tedarik</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ç</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ilerimiz ve di</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er t</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ü</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m partnerlerimiz ile payla</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p fark</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ndal</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ğ</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artt</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rarak ba</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ar</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ya ula</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abiliriz.</a:t>
            </a:r>
            <a:r>
              <a:rPr lang="tr-TR" sz="1800" dirty="0">
                <a:solidFill>
                  <a:srgbClr val="4D3E2F"/>
                </a:solidFill>
                <a:effectLst/>
                <a:latin typeface="Berlin Sans FB" panose="020E0602020502020306" pitchFamily="34" charset="0"/>
                <a:ea typeface="Times New Roman" panose="02020603050405020304" pitchFamily="18" charset="0"/>
                <a:cs typeface="Times New Roman" panose="02020603050405020304" pitchFamily="18" charset="0"/>
              </a:rPr>
              <a:t>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90000"/>
              </a:lnSpc>
              <a:spcAft>
                <a:spcPts val="800"/>
              </a:spcAft>
              <a:buNone/>
              <a:tabLst>
                <a:tab pos="457200" algn="l"/>
              </a:tabLst>
            </a:pP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Sürdürülebilirlik raporumuz  2024-2025 yıllarındaki verileri içermektedir.</a:t>
            </a:r>
          </a:p>
          <a:p>
            <a:pPr marL="0" lvl="0" indent="0">
              <a:lnSpc>
                <a:spcPct val="90000"/>
              </a:lnSpc>
              <a:spcAft>
                <a:spcPts val="800"/>
              </a:spcAft>
              <a:buNone/>
              <a:tabLst>
                <a:tab pos="457200" algn="l"/>
              </a:tabLst>
            </a:pP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Sürdürülebilir geli</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me i</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ç</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in do</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al, k</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ü</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lt</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ü</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rel, tarihi kaynaklar</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n ve temel ekolojik s</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ü</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re</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ç</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lerin korunmas</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gerekmektedir.</a:t>
            </a:r>
            <a:r>
              <a:rPr lang="tr-TR" sz="1800" dirty="0">
                <a:solidFill>
                  <a:srgbClr val="4D3E2F"/>
                </a:solidFill>
                <a:effectLst/>
                <a:latin typeface="Berlin Sans FB" panose="020E0602020502020306" pitchFamily="34" charset="0"/>
                <a:ea typeface="Times New Roman" panose="02020603050405020304" pitchFamily="18" charset="0"/>
                <a:cs typeface="Times New Roman" panose="02020603050405020304" pitchFamily="18" charset="0"/>
              </a:rPr>
              <a:t>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90000"/>
              </a:lnSpc>
              <a:spcAft>
                <a:spcPts val="800"/>
              </a:spcAft>
              <a:buNone/>
              <a:tabLst>
                <a:tab pos="457200" algn="l"/>
              </a:tabLst>
            </a:pP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COMFORT HOTEL olarak;</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90000"/>
              </a:lnSpc>
              <a:spcAft>
                <a:spcPts val="800"/>
              </a:spcAft>
              <a:buNone/>
              <a:tabLst>
                <a:tab pos="457200" algn="l"/>
              </a:tabLst>
            </a:pPr>
            <a:r>
              <a:rPr lang="tr-TR" sz="1800" dirty="0">
                <a:solidFill>
                  <a:srgbClr val="4D3E2F"/>
                </a:solidFill>
                <a:effectLst/>
                <a:latin typeface="Berlin Sans FB" panose="020E0602020502020306" pitchFamily="34" charset="0"/>
                <a:ea typeface="Times New Roman" panose="02020603050405020304" pitchFamily="18" charset="0"/>
                <a:cs typeface="Times New Roman" panose="02020603050405020304" pitchFamily="18" charset="0"/>
              </a:rPr>
              <a:t> </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Do</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al kaynaklar</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korumak, </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ç</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evre bilincinin artmas</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na katk</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sa</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lamak, do</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ay</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korumak, yerel firmalar</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desteklemek, sosyal sorumluluk projelerinde yer almay</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ve </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ç</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evre kalitesini koruyarak s</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ü</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rd</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ü</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r</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ü</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lebilir turizmi artt</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rmay</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hedefliyoruz.</a:t>
            </a:r>
            <a:r>
              <a:rPr lang="tr-TR" sz="1800" dirty="0">
                <a:solidFill>
                  <a:srgbClr val="4D3E2F"/>
                </a:solidFill>
                <a:effectLst/>
                <a:latin typeface="Berlin Sans FB" panose="020E0602020502020306" pitchFamily="34" charset="0"/>
                <a:ea typeface="Times New Roman" panose="02020603050405020304" pitchFamily="18" charset="0"/>
                <a:cs typeface="Times New Roman" panose="02020603050405020304" pitchFamily="18" charset="0"/>
              </a:rPr>
              <a:t>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8900" indent="0">
              <a:lnSpc>
                <a:spcPct val="130000"/>
              </a:lnSpc>
              <a:spcAft>
                <a:spcPts val="800"/>
              </a:spcAft>
              <a:buNone/>
            </a:pP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Sürdürülebilirli</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in sa</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lanmas</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ı</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 i</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ç</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in ekonomik b</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ü</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y</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ü</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me, </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ç</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evre koruma ve sosyal geli</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im bile</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ş</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enlerinin dengeli y</a:t>
            </a:r>
            <a:r>
              <a:rPr lang="tr-TR" sz="1800" dirty="0">
                <a:solidFill>
                  <a:srgbClr val="000000"/>
                </a:solidFill>
                <a:effectLst/>
                <a:latin typeface="Berlin Sans FB" panose="020E0602020502020306" pitchFamily="34" charset="0"/>
                <a:ea typeface="Calibri" panose="020F0502020204030204" pitchFamily="34" charset="0"/>
                <a:cs typeface="Berlin Sans FB" panose="020E0602020502020306" pitchFamily="34" charset="0"/>
              </a:rPr>
              <a:t>ö</a:t>
            </a:r>
            <a:r>
              <a:rPr lang="tr-TR" sz="1800" dirty="0">
                <a:solidFill>
                  <a:srgbClr val="000000"/>
                </a:solidFill>
                <a:effectLst/>
                <a:latin typeface="Berlin Sans FB" panose="020E0602020502020306" pitchFamily="34" charset="0"/>
                <a:ea typeface="Calibri" panose="020F0502020204030204" pitchFamily="34" charset="0"/>
                <a:cs typeface="Calibri" panose="020F0502020204030204" pitchFamily="34" charset="0"/>
              </a:rPr>
              <a:t>netilmesi hedefimizdir.</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a:p>
            <a:endParaRPr lang="tr-TR" dirty="0"/>
          </a:p>
          <a:p>
            <a:endParaRPr lang="tr-TR" dirty="0"/>
          </a:p>
        </p:txBody>
      </p:sp>
      <p:pic>
        <p:nvPicPr>
          <p:cNvPr id="4" name="Resim 3" descr="dış mekan, gökyüzü, ağaç, bina içeren bir resim">
            <a:extLst>
              <a:ext uri="{FF2B5EF4-FFF2-40B4-BE49-F238E27FC236}">
                <a16:creationId xmlns:a16="http://schemas.microsoft.com/office/drawing/2014/main" id="{E142033D-0D53-D304-830F-0E644CC4C940}"/>
              </a:ext>
            </a:extLst>
          </p:cNvPr>
          <p:cNvPicPr>
            <a:picLocks noChangeAspect="1"/>
          </p:cNvPicPr>
          <p:nvPr/>
        </p:nvPicPr>
        <p:blipFill>
          <a:blip r:embed="rId3"/>
          <a:stretch>
            <a:fillRect/>
          </a:stretch>
        </p:blipFill>
        <p:spPr>
          <a:xfrm>
            <a:off x="1278515" y="1696800"/>
            <a:ext cx="3896158" cy="4174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5D92E5-9411-89F7-6A68-0C284CF01375}"/>
              </a:ext>
            </a:extLst>
          </p:cNvPr>
          <p:cNvSpPr>
            <a:spLocks noGrp="1"/>
          </p:cNvSpPr>
          <p:nvPr>
            <p:ph type="title"/>
          </p:nvPr>
        </p:nvSpPr>
        <p:spPr/>
        <p:txBody>
          <a:bodyPr/>
          <a:lstStyle/>
          <a:p>
            <a:r>
              <a:rPr lang="tr-TR"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br>
              <a:rPr lang="tr-TR" sz="1800" dirty="0">
                <a:effectLst/>
                <a:latin typeface="Calibri" panose="020F0502020204030204" pitchFamily="34" charset="0"/>
                <a:ea typeface="Times New Roman" panose="02020603050405020304" pitchFamily="18" charset="0"/>
                <a:cs typeface="Times New Roman" panose="02020603050405020304" pitchFamily="18" charset="0"/>
              </a:rPr>
            </a:br>
            <a:r>
              <a:rPr lang="tr-TR" sz="1800" b="1" dirty="0">
                <a:solidFill>
                  <a:srgbClr val="FF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ÇALIŞMA HAYATI VE FIRSAT EŞİTLİĞİ</a:t>
            </a:r>
            <a:br>
              <a:rPr lang="tr-TR"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tr-TR" dirty="0"/>
          </a:p>
        </p:txBody>
      </p:sp>
      <p:sp>
        <p:nvSpPr>
          <p:cNvPr id="3" name="Metin Yer Tutucusu 2">
            <a:extLst>
              <a:ext uri="{FF2B5EF4-FFF2-40B4-BE49-F238E27FC236}">
                <a16:creationId xmlns:a16="http://schemas.microsoft.com/office/drawing/2014/main" id="{3D4A145A-8695-0C28-A4E8-D05C5AB62BF2}"/>
              </a:ext>
            </a:extLst>
          </p:cNvPr>
          <p:cNvSpPr>
            <a:spLocks noGrp="1"/>
          </p:cNvSpPr>
          <p:nvPr>
            <p:ph type="body" idx="1"/>
          </p:nvPr>
        </p:nvSpPr>
        <p:spPr/>
        <p:txBody>
          <a:bodyPr>
            <a:normAutofit fontScale="62500" lnSpcReduction="20000"/>
          </a:bodyPr>
          <a:lstStyle/>
          <a:p>
            <a:pPr marL="342900" lvl="0" indent="-342900">
              <a:lnSpc>
                <a:spcPct val="90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Sürdürülebilir İnsan Kaynakları Yönetimi; geleceğin ihtiyaçlarını karşılama kabiliyetinden ödün vermeden, işletmenin ve toplumun optimum ihtiyaçlarını karşılamaktır.</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Sürdürülebilir çalışma yaşamında ; çalışanların sosyal sorumlulukla yönetilmesi , çalışan sağlığı  destekleme, çalışanların yaşam standartlarını iyileştirmesi prensiplerimizdir.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İnsan kaynakları yönetimimizce  sürdürülen çevresel sorumluluk uygulamaları ; çalışanlarımızın yürüyüş, bisiklete binme ve toplu ulaşımı kullanmayı teşvik etme , enerji tasarruflu ışıklandırma sistemi veya ekipmanı kullanma ,çalışanları işyerinde daha çevre dostu olmaları yönünde teşvik ederiz.</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Herhangi bir pozisyon için 18 yaşın altındakiler işe alım süreçlerinde değerlendirmeye alınmaması ilkesi, iş yerinde adalet, tüm tedarik zincirinde insan haklarının daha fazla desteklenmesi kararı, Uluslararası Çalışma Örgütü standartları ile uyumluluk , etik ilke, değer ve davranış Kuralları, çalışanların hak ve özgürlüklerine duyarlı olmak, çalışanlar göreve başlarken etik kuralları öğrenmekte, işe ilk girişte sağlık merkezince kapsamlı bir kontrol sonrasında periyodik muayenelerin yaptırılması, Ulaşım, beslenme, ofis ergonomisi ve yaşam kalitesi gibi süreçlerde iyileştirme,</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Çalışan temsilcilerinin de yer aldığı İş Sağlığı ve Güvenliği Kurulları oluşturulur. Çalışanlara iş güvenliği uzmanları ve işyeri hekimleri tarafından eğitimler verilmekte (İSG) sertifikasyon uygulanmaktadır. İSG risklerinin tespit edilip önlenmesi için kontrol ve denetim çalışmaları yapılır. İşin niteliğine göre kişisel koruyucu donanım temin edilir. Daimi olarak iş yeri hekimi ve sağlık personeli bulundurmaktayız. Mesleki Hastalıklar ve Korunma yolları konusunda iş yeri hekimi tarafından bilgilendirme yapılmaktadır.</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90000"/>
              </a:lnSpc>
              <a:spcAft>
                <a:spcPts val="800"/>
              </a:spcAft>
              <a:buNone/>
              <a:tabLst>
                <a:tab pos="457200" algn="l"/>
              </a:tabLst>
            </a:pPr>
            <a:endParaRPr lang="tr-TR" dirty="0"/>
          </a:p>
        </p:txBody>
      </p:sp>
      <p:sp>
        <p:nvSpPr>
          <p:cNvPr id="4" name="Metin Yer Tutucusu 3">
            <a:extLst>
              <a:ext uri="{FF2B5EF4-FFF2-40B4-BE49-F238E27FC236}">
                <a16:creationId xmlns:a16="http://schemas.microsoft.com/office/drawing/2014/main" id="{4968EDC0-348D-A772-67C6-F4BC57D32BD5}"/>
              </a:ext>
            </a:extLst>
          </p:cNvPr>
          <p:cNvSpPr>
            <a:spLocks noGrp="1"/>
          </p:cNvSpPr>
          <p:nvPr>
            <p:ph type="body" idx="2"/>
          </p:nvPr>
        </p:nvSpPr>
        <p:spPr/>
        <p:txBody>
          <a:bodyPr>
            <a:normAutofit/>
          </a:bodyPr>
          <a:lstStyle/>
          <a:p>
            <a:pPr marL="342900" lvl="0" indent="-342900">
              <a:lnSpc>
                <a:spcPct val="90000"/>
              </a:lnSpc>
              <a:spcAft>
                <a:spcPts val="800"/>
              </a:spcAft>
              <a:buFont typeface="Wingdings" panose="05000000000000000000" pitchFamily="2" charset="2"/>
              <a:buChar char="ü"/>
              <a:tabLst>
                <a:tab pos="457200" algn="l"/>
              </a:tabLst>
            </a:pPr>
            <a:r>
              <a:rPr lang="tr-T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Personele ilkyardım eğitimi verilir. Her yıl yangın tatbikatları gerçekleştiririz.</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ü"/>
              <a:tabLst>
                <a:tab pos="457200" algn="l"/>
              </a:tabLst>
            </a:pPr>
            <a:r>
              <a:rPr lang="tr-T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Ergonomi ve endüstriyel hijyen çalışmaları olarak  aydınlatma ve iç mekan hava kalitesini artırmaya, gürültü, nem ve sıcaklığı en uygun düzeye çekmeye ve kullanılan ekipmanları iyileştirmeye yönelik çalışmalar yaparız. İçme sularının ve gıdaların her ay düzenli olarak analizini yaptırırız.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ü"/>
              <a:tabLst>
                <a:tab pos="457200" algn="l"/>
              </a:tabLst>
            </a:pPr>
            <a:r>
              <a:rPr lang="tr-T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Ayrımcılık karşıtı, adil, huzurlu, gelişim odaklı ve insana değer verilen bir iş ortamı sağlarız. Çalışan herkese işe girişten itibaren cinsiyetinden bağımsız olarak eşit fırsatlar yaratırız. Engelli vatandaşlar ve stajyer öğrenciler için istihdam olanağı yaratırız.</a:t>
            </a:r>
            <a:r>
              <a:rPr lang="tr-TR" sz="11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Yerel halkın istihdamını arttırmayı hedefleriz.</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ü"/>
              <a:tabLst>
                <a:tab pos="457200" algn="l"/>
              </a:tabLst>
            </a:pPr>
            <a:r>
              <a:rPr lang="tr-T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İş’te Eşitlik projesini destekleriz. Sağlık merkezi, lojman, özel sağlık kuruluşlarında tedavi giderlerinin %50 karşılanması, eşit işe eşit ücret ilkesi yönünde adil ücretlendirme uygulamaları mevcuttur. İşe giriş eğitimi ve hizmet içi eğitim düzenlenir.</a:t>
            </a:r>
          </a:p>
          <a:p>
            <a:pPr marL="342900" lvl="0" indent="-342900">
              <a:lnSpc>
                <a:spcPct val="90000"/>
              </a:lnSpc>
              <a:spcAft>
                <a:spcPts val="800"/>
              </a:spcAft>
              <a:buFont typeface="Wingdings" panose="05000000000000000000" pitchFamily="2" charset="2"/>
              <a:buChar char="ü"/>
              <a:tabLst>
                <a:tab pos="457200" algn="l"/>
              </a:tabLst>
            </a:pPr>
            <a:r>
              <a:rPr lang="tr-TR" sz="1100" dirty="0">
                <a:solidFill>
                  <a:srgbClr val="000000"/>
                </a:solidFill>
                <a:latin typeface="Calibri" panose="020F0502020204030204" pitchFamily="34" charset="0"/>
                <a:ea typeface="Calibri" panose="020F0502020204030204" pitchFamily="34" charset="0"/>
                <a:cs typeface="Calibri" panose="020F0502020204030204" pitchFamily="34" charset="0"/>
              </a:rPr>
              <a:t>Yerel istihdam oranımız 2024 yılında %65 iken 2025 yılında %75 </a:t>
            </a:r>
            <a:r>
              <a:rPr lang="tr-TR" sz="1100" dirty="0" err="1">
                <a:solidFill>
                  <a:srgbClr val="000000"/>
                </a:solidFill>
                <a:latin typeface="Calibri" panose="020F0502020204030204" pitchFamily="34" charset="0"/>
                <a:ea typeface="Calibri" panose="020F0502020204030204" pitchFamily="34" charset="0"/>
                <a:cs typeface="Calibri" panose="020F0502020204030204" pitchFamily="34" charset="0"/>
              </a:rPr>
              <a:t>dir</a:t>
            </a:r>
            <a:r>
              <a:rPr lang="tr-TR" sz="1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sp>
        <p:nvSpPr>
          <p:cNvPr id="5" name="Slayt Numarası Yer Tutucusu 4">
            <a:extLst>
              <a:ext uri="{FF2B5EF4-FFF2-40B4-BE49-F238E27FC236}">
                <a16:creationId xmlns:a16="http://schemas.microsoft.com/office/drawing/2014/main" id="{F7A153B8-C3F7-D8F0-B4B5-E5420886EA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10</a:t>
            </a:fld>
            <a:endParaRPr lang="tr-TR"/>
          </a:p>
        </p:txBody>
      </p:sp>
    </p:spTree>
    <p:extLst>
      <p:ext uri="{BB962C8B-B14F-4D97-AF65-F5344CB8AC3E}">
        <p14:creationId xmlns:p14="http://schemas.microsoft.com/office/powerpoint/2010/main" val="18420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9272A1-2A9B-43B7-7FBF-9B46A267FF39}"/>
              </a:ext>
            </a:extLst>
          </p:cNvPr>
          <p:cNvSpPr>
            <a:spLocks noGrp="1"/>
          </p:cNvSpPr>
          <p:nvPr>
            <p:ph type="title"/>
          </p:nvPr>
        </p:nvSpPr>
        <p:spPr/>
        <p:txBody>
          <a:bodyPr/>
          <a:lstStyle/>
          <a:p>
            <a:r>
              <a:rPr lang="tr-TR" sz="1800" b="1" u="sng" dirty="0">
                <a:effectLst/>
                <a:latin typeface="Calibri" panose="020F0502020204030204" pitchFamily="34" charset="0"/>
                <a:ea typeface="Times New Roman" panose="02020603050405020304" pitchFamily="18" charset="0"/>
                <a:cs typeface="Times New Roman" panose="02020603050405020304" pitchFamily="18" charset="0"/>
              </a:rPr>
              <a:t>Sürdürülebilir</a:t>
            </a:r>
            <a:r>
              <a:rPr lang="tr-TR" sz="1800" b="1" u="sng" spc="-10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b="1" u="sng" dirty="0">
                <a:effectLst/>
                <a:latin typeface="Calibri" panose="020F0502020204030204" pitchFamily="34" charset="0"/>
                <a:ea typeface="Times New Roman" panose="02020603050405020304" pitchFamily="18" charset="0"/>
                <a:cs typeface="Times New Roman" panose="02020603050405020304" pitchFamily="18" charset="0"/>
              </a:rPr>
              <a:t>Tarım</a:t>
            </a:r>
            <a:r>
              <a:rPr lang="tr-TR" sz="1800" b="1" u="sng" spc="-6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b="1" u="sng" dirty="0">
                <a:effectLst/>
                <a:latin typeface="Calibri" panose="020F0502020204030204" pitchFamily="34" charset="0"/>
                <a:ea typeface="Times New Roman" panose="02020603050405020304" pitchFamily="18" charset="0"/>
                <a:cs typeface="Times New Roman" panose="02020603050405020304" pitchFamily="18" charset="0"/>
              </a:rPr>
              <a:t>ve</a:t>
            </a:r>
            <a:r>
              <a:rPr lang="tr-TR" sz="1800" b="1" u="sng" spc="-1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b="1" u="sng" dirty="0">
                <a:effectLst/>
                <a:latin typeface="Calibri" panose="020F0502020204030204" pitchFamily="34" charset="0"/>
                <a:ea typeface="Times New Roman" panose="02020603050405020304" pitchFamily="18" charset="0"/>
                <a:cs typeface="Times New Roman" panose="02020603050405020304" pitchFamily="18" charset="0"/>
              </a:rPr>
              <a:t>Yerel</a:t>
            </a:r>
            <a:r>
              <a:rPr lang="tr-TR" sz="1800" b="1" u="sng" spc="-6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b="1" u="sng" dirty="0">
                <a:effectLst/>
                <a:latin typeface="Calibri" panose="020F0502020204030204" pitchFamily="34" charset="0"/>
                <a:ea typeface="Times New Roman" panose="02020603050405020304" pitchFamily="18" charset="0"/>
                <a:cs typeface="Times New Roman" panose="02020603050405020304" pitchFamily="18" charset="0"/>
              </a:rPr>
              <a:t>Ürün</a:t>
            </a:r>
            <a:r>
              <a:rPr lang="tr-TR" sz="1800" b="1" u="sng" spc="-6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b="1" u="sng" spc="-10" dirty="0">
                <a:effectLst/>
                <a:latin typeface="Calibri" panose="020F0502020204030204" pitchFamily="34" charset="0"/>
                <a:ea typeface="Times New Roman" panose="02020603050405020304" pitchFamily="18" charset="0"/>
                <a:cs typeface="Times New Roman" panose="02020603050405020304" pitchFamily="18" charset="0"/>
              </a:rPr>
              <a:t>Kullanımı</a:t>
            </a:r>
            <a:br>
              <a:rPr lang="tr-TR"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tr-TR" dirty="0"/>
          </a:p>
        </p:txBody>
      </p:sp>
      <p:sp>
        <p:nvSpPr>
          <p:cNvPr id="3" name="Metin Yer Tutucusu 2">
            <a:extLst>
              <a:ext uri="{FF2B5EF4-FFF2-40B4-BE49-F238E27FC236}">
                <a16:creationId xmlns:a16="http://schemas.microsoft.com/office/drawing/2014/main" id="{8C1F6608-7ED5-3DA0-C298-4DBBA522B54D}"/>
              </a:ext>
            </a:extLst>
          </p:cNvPr>
          <p:cNvSpPr>
            <a:spLocks noGrp="1"/>
          </p:cNvSpPr>
          <p:nvPr>
            <p:ph type="body" idx="1"/>
          </p:nvPr>
        </p:nvSpPr>
        <p:spPr/>
        <p:txBody>
          <a:bodyPr>
            <a:normAutofit fontScale="55000" lnSpcReduction="20000"/>
          </a:bodyPr>
          <a:lstStyle/>
          <a:p>
            <a:pPr>
              <a:lnSpc>
                <a:spcPct val="130000"/>
              </a:lnSpc>
              <a:spcAft>
                <a:spcPts val="800"/>
              </a:spcAft>
              <a:buFont typeface="Wingdings" panose="05000000000000000000" pitchFamily="2" charset="2"/>
              <a:buChar char="ü"/>
            </a:pP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Sürdürülebilir turizm anlayışımız doğrultusunda, doğayı koruma ve yerel ekonomiyi destekleme konularında adımlar atmaya devam ediyoruz. Bu kapsamda, otelimizin restoranında</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bölgenin</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yerel</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ürünlerini</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kullanarak</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hem</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misafirlerimize</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taze</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ve</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sağlıklı yiyecekler sunuyor hem de çevremize katkıda bulunuyoruz.</a:t>
            </a:r>
          </a:p>
          <a:p>
            <a:pPr>
              <a:lnSpc>
                <a:spcPct val="130000"/>
              </a:lnSpc>
              <a:spcAft>
                <a:spcPts val="800"/>
              </a:spcAft>
              <a:buFont typeface="Wingdings" panose="05000000000000000000" pitchFamily="2" charset="2"/>
              <a:buChar char="ü"/>
            </a:pP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Bölgenin</a:t>
            </a:r>
            <a:r>
              <a:rPr lang="tr-TR" sz="1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değerli</a:t>
            </a:r>
            <a:r>
              <a:rPr lang="tr-TR" sz="1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tarım</a:t>
            </a:r>
            <a:r>
              <a:rPr lang="tr-TR" sz="1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ürünlerinden</a:t>
            </a:r>
            <a:r>
              <a:rPr lang="tr-TR" sz="1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biri</a:t>
            </a:r>
            <a:r>
              <a:rPr lang="tr-TR" sz="1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olan</a:t>
            </a:r>
            <a:r>
              <a:rPr lang="tr-TR" sz="1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zeytin, biber  , </a:t>
            </a:r>
            <a:r>
              <a:rPr lang="tr-TR" sz="1800" dirty="0" err="1">
                <a:effectLst/>
                <a:latin typeface="Calibri" panose="020F0502020204030204" pitchFamily="34" charset="0"/>
                <a:ea typeface="Times New Roman" panose="02020603050405020304" pitchFamily="18" charset="0"/>
                <a:cs typeface="Times New Roman" panose="02020603050405020304" pitchFamily="18" charset="0"/>
              </a:rPr>
              <a:t>pasiflora</a:t>
            </a:r>
            <a:r>
              <a:rPr lang="tr-TR" sz="1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restoranımızda</a:t>
            </a:r>
            <a:r>
              <a:rPr lang="tr-TR" sz="1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özenle</a:t>
            </a:r>
            <a:r>
              <a:rPr lang="tr-TR" sz="1800" spc="-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hazırlanan çeşitli yemeklerde ve salatalarda kullanılmaktadır.  Tarım ürünlerimizi yalnızca lezzetiyle değil,</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aynı</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zamanda</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sürdürülebilirlik</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ilkesine</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uygun</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olarak</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değerlendirilmesiyle</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de</a:t>
            </a:r>
            <a:r>
              <a:rPr lang="tr-TR" sz="1800" spc="-3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gurur </a:t>
            </a:r>
            <a:r>
              <a:rPr lang="tr-TR" sz="1800" spc="-10" dirty="0">
                <a:effectLst/>
                <a:latin typeface="Calibri" panose="020F0502020204030204" pitchFamily="34" charset="0"/>
                <a:ea typeface="Times New Roman" panose="02020603050405020304" pitchFamily="18" charset="0"/>
                <a:cs typeface="Times New Roman" panose="02020603050405020304" pitchFamily="18" charset="0"/>
              </a:rPr>
              <a:t>duyuyoruz.</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buFont typeface="Wingdings" panose="05000000000000000000" pitchFamily="2" charset="2"/>
              <a:buChar char="ü"/>
            </a:pP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Bu etkinlikler, sadece çevreye duyarlılığımızı ve sürdürülebilirlik konusundaki kararlılığımızı</a:t>
            </a:r>
            <a:r>
              <a:rPr lang="tr-TR" sz="1800" spc="-5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göstermekle</a:t>
            </a:r>
            <a:r>
              <a:rPr lang="tr-TR" sz="1800" spc="-5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kalmıyor,</a:t>
            </a:r>
            <a:r>
              <a:rPr lang="tr-TR" sz="1800" spc="-5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aynı</a:t>
            </a:r>
            <a:r>
              <a:rPr lang="tr-TR" sz="1800" spc="-5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zamanda</a:t>
            </a:r>
            <a:r>
              <a:rPr lang="tr-TR" sz="1800" spc="-5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misafirlerimize</a:t>
            </a:r>
            <a:r>
              <a:rPr lang="tr-TR" sz="1800" spc="-5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unutulmaz</a:t>
            </a:r>
            <a:r>
              <a:rPr lang="tr-TR" sz="1800" spc="-5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ve</a:t>
            </a:r>
            <a:r>
              <a:rPr lang="tr-TR" sz="1800" spc="-5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anlamlı bir tatil deneyimi sunuyor. Yerel halkla iş birliği içinde gerçekleştirdiğimiz bu projelerle, hem doğanın korunmasına katkıda bulunuyor hem de sosyal sorumluluğumuzu yerine </a:t>
            </a:r>
            <a:r>
              <a:rPr lang="tr-TR" sz="1800" spc="-10" dirty="0">
                <a:effectLst/>
                <a:latin typeface="Calibri" panose="020F0502020204030204" pitchFamily="34" charset="0"/>
                <a:ea typeface="Times New Roman" panose="02020603050405020304" pitchFamily="18" charset="0"/>
                <a:cs typeface="Times New Roman" panose="02020603050405020304" pitchFamily="18" charset="0"/>
              </a:rPr>
              <a:t>getiriyoruz.</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buFont typeface="Wingdings" panose="05000000000000000000" pitchFamily="2" charset="2"/>
              <a:buChar char="ü"/>
            </a:pP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COMFORT HOTEL olarak, sürdürülebilir turizm ve çevre dostu uygulamalar konusunda örnek olma</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hedefiyle</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çalışmaya</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devam</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edeceğiz.</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Siz</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değerli</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misafirlerimizi,</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bu</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anlamlı</a:t>
            </a:r>
            <a:r>
              <a:rPr lang="tr-TR" sz="1800" spc="-2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projelere ortak olmaya ve sürdürülebilir geleceğimiz için birlikte adım atmaya davet ediyoruz </a:t>
            </a:r>
          </a:p>
          <a:p>
            <a:endParaRPr lang="tr-TR" dirty="0"/>
          </a:p>
        </p:txBody>
      </p:sp>
      <p:sp>
        <p:nvSpPr>
          <p:cNvPr id="5" name="Slayt Numarası Yer Tutucusu 4">
            <a:extLst>
              <a:ext uri="{FF2B5EF4-FFF2-40B4-BE49-F238E27FC236}">
                <a16:creationId xmlns:a16="http://schemas.microsoft.com/office/drawing/2014/main" id="{130D71FC-EAE8-CBCA-555D-93D2681231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11</a:t>
            </a:fld>
            <a:endParaRPr lang="tr-TR"/>
          </a:p>
        </p:txBody>
      </p:sp>
      <p:pic>
        <p:nvPicPr>
          <p:cNvPr id="8" name="Resim 7">
            <a:extLst>
              <a:ext uri="{FF2B5EF4-FFF2-40B4-BE49-F238E27FC236}">
                <a16:creationId xmlns:a16="http://schemas.microsoft.com/office/drawing/2014/main" id="{68D48B5C-22D5-ABE6-6C7B-4F5CB845AC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69" y="4056773"/>
            <a:ext cx="1744980" cy="2326640"/>
          </a:xfrm>
          <a:prstGeom prst="rect">
            <a:avLst/>
          </a:prstGeom>
        </p:spPr>
      </p:pic>
      <p:pic>
        <p:nvPicPr>
          <p:cNvPr id="9" name="Resim 8">
            <a:extLst>
              <a:ext uri="{FF2B5EF4-FFF2-40B4-BE49-F238E27FC236}">
                <a16:creationId xmlns:a16="http://schemas.microsoft.com/office/drawing/2014/main" id="{65BC40E4-A89C-1F88-7407-952508A33A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4149" y="1454249"/>
            <a:ext cx="1550216" cy="2356485"/>
          </a:xfrm>
          <a:prstGeom prst="rect">
            <a:avLst/>
          </a:prstGeom>
        </p:spPr>
      </p:pic>
    </p:spTree>
    <p:extLst>
      <p:ext uri="{BB962C8B-B14F-4D97-AF65-F5344CB8AC3E}">
        <p14:creationId xmlns:p14="http://schemas.microsoft.com/office/powerpoint/2010/main" val="337196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E2C778-35D3-5005-D5E8-E39D0DF016AF}"/>
              </a:ext>
            </a:extLst>
          </p:cNvPr>
          <p:cNvSpPr>
            <a:spLocks noGrp="1"/>
          </p:cNvSpPr>
          <p:nvPr>
            <p:ph type="title"/>
          </p:nvPr>
        </p:nvSpPr>
        <p:spPr>
          <a:xfrm>
            <a:off x="1486225" y="316210"/>
            <a:ext cx="9371949" cy="553472"/>
          </a:xfrm>
        </p:spPr>
        <p:txBody>
          <a:bodyPr/>
          <a:lstStyle/>
          <a:p>
            <a:r>
              <a:rPr lang="tr-TR"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SOSYAL SORUMLULUK PROJESİ</a:t>
            </a:r>
            <a:endParaRPr lang="tr-TR" dirty="0"/>
          </a:p>
        </p:txBody>
      </p:sp>
      <p:sp>
        <p:nvSpPr>
          <p:cNvPr id="3" name="Metin Yer Tutucusu 2">
            <a:extLst>
              <a:ext uri="{FF2B5EF4-FFF2-40B4-BE49-F238E27FC236}">
                <a16:creationId xmlns:a16="http://schemas.microsoft.com/office/drawing/2014/main" id="{32CE978B-6EF7-CE06-D64D-B2B9D911FE14}"/>
              </a:ext>
            </a:extLst>
          </p:cNvPr>
          <p:cNvSpPr>
            <a:spLocks noGrp="1"/>
          </p:cNvSpPr>
          <p:nvPr>
            <p:ph type="body" idx="1"/>
          </p:nvPr>
        </p:nvSpPr>
        <p:spPr>
          <a:xfrm>
            <a:off x="410402" y="829559"/>
            <a:ext cx="5609397" cy="5347404"/>
          </a:xfrm>
        </p:spPr>
        <p:txBody>
          <a:bodyPr/>
          <a:lstStyle/>
          <a:p>
            <a:r>
              <a:rPr lang="tr-TR" sz="1800" dirty="0">
                <a:solidFill>
                  <a:srgbClr val="C00000"/>
                </a:solidFill>
                <a:effectLst/>
                <a:latin typeface="Corbel" panose="020B0503020204020204" pitchFamily="34" charset="0"/>
                <a:ea typeface="Corbel" panose="020B0503020204020204" pitchFamily="34" charset="0"/>
                <a:cs typeface="Corbel" panose="020B0503020204020204" pitchFamily="34" charset="0"/>
              </a:rPr>
              <a:t>Misafirler ile Yapılan Sosyal Sorumluluk Projesi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BD9E2414-6E9C-1B00-0EC7-CF4C19B3C7A0}"/>
              </a:ext>
            </a:extLst>
          </p:cNvPr>
          <p:cNvSpPr>
            <a:spLocks noGrp="1"/>
          </p:cNvSpPr>
          <p:nvPr>
            <p:ph type="body" idx="2"/>
          </p:nvPr>
        </p:nvSpPr>
        <p:spPr>
          <a:xfrm>
            <a:off x="6172200" y="970961"/>
            <a:ext cx="5535891" cy="5206002"/>
          </a:xfrm>
        </p:spPr>
        <p:txBody>
          <a:bodyPr/>
          <a:lstStyle/>
          <a:p>
            <a:r>
              <a:rPr lang="tr-TR" sz="1800" dirty="0">
                <a:solidFill>
                  <a:srgbClr val="C00000"/>
                </a:solidFill>
                <a:effectLst/>
                <a:latin typeface="Corbel" panose="020B0503020204020204" pitchFamily="34" charset="0"/>
                <a:ea typeface="Corbel" panose="020B0503020204020204" pitchFamily="34" charset="0"/>
                <a:cs typeface="Corbel" panose="020B0503020204020204" pitchFamily="34" charset="0"/>
              </a:rPr>
              <a:t>Personel  ile Yapılan Sosyal Sorumluluk Projesi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sp>
        <p:nvSpPr>
          <p:cNvPr id="5" name="Slayt Numarası Yer Tutucusu 4">
            <a:extLst>
              <a:ext uri="{FF2B5EF4-FFF2-40B4-BE49-F238E27FC236}">
                <a16:creationId xmlns:a16="http://schemas.microsoft.com/office/drawing/2014/main" id="{291C64CF-3173-4A5A-4F36-4491A9A0FC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12</a:t>
            </a:fld>
            <a:endParaRPr lang="tr-TR"/>
          </a:p>
        </p:txBody>
      </p:sp>
      <p:pic>
        <p:nvPicPr>
          <p:cNvPr id="6" name="Google Shape;1159;p98">
            <a:extLst>
              <a:ext uri="{FF2B5EF4-FFF2-40B4-BE49-F238E27FC236}">
                <a16:creationId xmlns:a16="http://schemas.microsoft.com/office/drawing/2014/main" id="{83319498-3F28-A53D-9924-7C4B2BEB003D}"/>
              </a:ext>
            </a:extLst>
          </p:cNvPr>
          <p:cNvPicPr>
            <a:picLocks/>
          </p:cNvPicPr>
          <p:nvPr/>
        </p:nvPicPr>
        <p:blipFill rotWithShape="1">
          <a:blip r:embed="rId2">
            <a:alphaModFix/>
          </a:blip>
          <a:srcRect/>
          <a:stretch/>
        </p:blipFill>
        <p:spPr>
          <a:xfrm>
            <a:off x="1036438" y="1270773"/>
            <a:ext cx="3658111" cy="2371635"/>
          </a:xfrm>
          <a:prstGeom prst="rect">
            <a:avLst/>
          </a:prstGeom>
          <a:noFill/>
          <a:ln>
            <a:noFill/>
          </a:ln>
        </p:spPr>
      </p:pic>
      <p:pic>
        <p:nvPicPr>
          <p:cNvPr id="1026" name="Picture 2">
            <a:extLst>
              <a:ext uri="{FF2B5EF4-FFF2-40B4-BE49-F238E27FC236}">
                <a16:creationId xmlns:a16="http://schemas.microsoft.com/office/drawing/2014/main" id="{4A1D7660-5D7E-AEE2-1492-66842C250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42158"/>
            <a:ext cx="4200525"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8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12F5FFF-8F6B-255A-61DC-69817259B1FE}"/>
              </a:ext>
            </a:extLst>
          </p:cNvPr>
          <p:cNvSpPr>
            <a:spLocks noGrp="1"/>
          </p:cNvSpPr>
          <p:nvPr>
            <p:ph type="body" idx="1"/>
          </p:nvPr>
        </p:nvSpPr>
        <p:spPr>
          <a:xfrm>
            <a:off x="1032627" y="594747"/>
            <a:ext cx="9911892" cy="4620682"/>
          </a:xfrm>
        </p:spPr>
        <p:txBody>
          <a:bodyPr>
            <a:normAutofit/>
          </a:bodyPr>
          <a:lstStyle/>
          <a:p>
            <a:pPr>
              <a:lnSpc>
                <a:spcPct val="98000"/>
              </a:lnSpc>
              <a:spcBef>
                <a:spcPts val="1010"/>
              </a:spcBef>
            </a:pPr>
            <a:r>
              <a:rPr lang="tr-TR" sz="1600" dirty="0">
                <a:effectLst/>
                <a:latin typeface="Sitka Display Semibold" pitchFamily="2" charset="0"/>
                <a:ea typeface="Verdana" panose="020B0604030504040204" pitchFamily="34" charset="0"/>
                <a:cs typeface="Verdana" panose="020B0604030504040204" pitchFamily="34" charset="0"/>
              </a:rPr>
              <a:t>COMFORT HOTEL olarak,</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sadece</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enerji</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tasarrufu</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sağlamakla</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kalmayıp</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aynı</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zamanda</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çevre</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dostu</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uygulamaları</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teşvik</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etmek</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için</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çeşitli adımlar atmaktayız. Misafirlerimize, havlu ve çarşaf değişimlerini istekleri doğrultusunda yapmalarını öneriyoruz ve su ve enerji tüketimini</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azaltmaları</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için</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bilgilendirici</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materyaller</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sunuyoruz.</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Ayrıca,</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geri</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dönüşüm</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programlarına</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katılıyor</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ve</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atıklarımızı</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en</a:t>
            </a:r>
            <a:r>
              <a:rPr lang="tr-TR" sz="1600" spc="-15"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aza indirerek doğal kaynakların korunmasına katkıda bulunuyoruz. </a:t>
            </a:r>
          </a:p>
          <a:p>
            <a:pPr>
              <a:lnSpc>
                <a:spcPct val="98000"/>
              </a:lnSpc>
              <a:spcBef>
                <a:spcPts val="1010"/>
              </a:spcBef>
            </a:pPr>
            <a:r>
              <a:rPr lang="tr-TR" sz="1600" dirty="0">
                <a:effectLst/>
                <a:latin typeface="Sitka Display Semibold" pitchFamily="2" charset="0"/>
                <a:ea typeface="Verdana" panose="020B0604030504040204" pitchFamily="34" charset="0"/>
                <a:cs typeface="Verdana" panose="020B0604030504040204" pitchFamily="34" charset="0"/>
              </a:rPr>
              <a:t>Sürdürülebilir</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turizm</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ilkelerine</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bağlı</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kalarak,</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COMFORT HOTEL olarak</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çevre</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dostu</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uygulamalarımızı</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sürekli</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olarak</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gözden</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geçiriyor</a:t>
            </a:r>
            <a:r>
              <a:rPr lang="tr-TR" sz="1600" spc="-20" dirty="0">
                <a:effectLst/>
                <a:latin typeface="Sitka Display Semibold" pitchFamily="2" charset="0"/>
                <a:ea typeface="Verdana" panose="020B0604030504040204" pitchFamily="34" charset="0"/>
                <a:cs typeface="Verdana" panose="020B0604030504040204" pitchFamily="34" charset="0"/>
              </a:rPr>
              <a:t> </a:t>
            </a:r>
            <a:r>
              <a:rPr lang="tr-TR" sz="1600" dirty="0">
                <a:effectLst/>
                <a:latin typeface="Sitka Display Semibold" pitchFamily="2" charset="0"/>
                <a:ea typeface="Verdana" panose="020B0604030504040204" pitchFamily="34" charset="0"/>
                <a:cs typeface="Verdana" panose="020B0604030504040204" pitchFamily="34" charset="0"/>
              </a:rPr>
              <a:t>ve geliştiriyoruz. Misafirlerimize unutulmaz bir konaklama deneyimi sunarken, aynı zamanda doğal çevreyi korumak ve gelecek kuşaklara temiz bir dünya bırakmak için çaba gösteriyoruz. Sizleri temiz enerji ve sürdürülebilirlik ilkeleriyle donatılmış bir tatil deneyimi yaşamaya davet ediyoruz.</a:t>
            </a:r>
          </a:p>
          <a:p>
            <a:endParaRPr lang="tr-TR" dirty="0"/>
          </a:p>
        </p:txBody>
      </p:sp>
      <p:sp>
        <p:nvSpPr>
          <p:cNvPr id="5" name="Slayt Numarası Yer Tutucusu 4">
            <a:extLst>
              <a:ext uri="{FF2B5EF4-FFF2-40B4-BE49-F238E27FC236}">
                <a16:creationId xmlns:a16="http://schemas.microsoft.com/office/drawing/2014/main" id="{E0F30FBB-DEEC-7A52-2A0C-70107F1CF5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13</a:t>
            </a:fld>
            <a:endParaRPr lang="tr-TR"/>
          </a:p>
        </p:txBody>
      </p:sp>
      <p:pic>
        <p:nvPicPr>
          <p:cNvPr id="6" name="Resim 5">
            <a:extLst>
              <a:ext uri="{FF2B5EF4-FFF2-40B4-BE49-F238E27FC236}">
                <a16:creationId xmlns:a16="http://schemas.microsoft.com/office/drawing/2014/main" id="{AC9BE0B8-1EA4-12D0-B201-34345D40D2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9099" y="3342342"/>
            <a:ext cx="3192780" cy="3095625"/>
          </a:xfrm>
          <a:prstGeom prst="rect">
            <a:avLst/>
          </a:prstGeom>
          <a:noFill/>
          <a:ln>
            <a:noFill/>
          </a:ln>
        </p:spPr>
      </p:pic>
    </p:spTree>
    <p:extLst>
      <p:ext uri="{BB962C8B-B14F-4D97-AF65-F5344CB8AC3E}">
        <p14:creationId xmlns:p14="http://schemas.microsoft.com/office/powerpoint/2010/main" val="27018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3BFE54-6B8A-F712-9C48-73DF456BFC23}"/>
              </a:ext>
            </a:extLst>
          </p:cNvPr>
          <p:cNvSpPr>
            <a:spLocks noGrp="1"/>
          </p:cNvSpPr>
          <p:nvPr>
            <p:ph type="title"/>
          </p:nvPr>
        </p:nvSpPr>
        <p:spPr>
          <a:xfrm>
            <a:off x="1410025" y="276087"/>
            <a:ext cx="9371949" cy="1183566"/>
          </a:xfrm>
        </p:spPr>
        <p:txBody>
          <a:bodyPr>
            <a:normAutofit/>
          </a:bodyPr>
          <a:lstStyle/>
          <a:p>
            <a:r>
              <a:rPr lang="tr-TR" sz="1800" b="1" dirty="0">
                <a:solidFill>
                  <a:srgbClr val="C00000"/>
                </a:solidFill>
              </a:rPr>
              <a:t>SÜRDÜRÜLEBİLİRLİK POLİTİKASI</a:t>
            </a:r>
            <a:endParaRPr lang="tr-TR" sz="1800" dirty="0"/>
          </a:p>
        </p:txBody>
      </p:sp>
      <p:sp>
        <p:nvSpPr>
          <p:cNvPr id="3" name="Metin Yer Tutucusu 2">
            <a:extLst>
              <a:ext uri="{FF2B5EF4-FFF2-40B4-BE49-F238E27FC236}">
                <a16:creationId xmlns:a16="http://schemas.microsoft.com/office/drawing/2014/main" id="{02EF6A96-9F7D-F1F8-F622-E31A7CD01F8F}"/>
              </a:ext>
            </a:extLst>
          </p:cNvPr>
          <p:cNvSpPr>
            <a:spLocks noGrp="1"/>
          </p:cNvSpPr>
          <p:nvPr>
            <p:ph type="body" idx="1"/>
          </p:nvPr>
        </p:nvSpPr>
        <p:spPr>
          <a:xfrm>
            <a:off x="1410025" y="1556281"/>
            <a:ext cx="9213983" cy="4717310"/>
          </a:xfrm>
        </p:spPr>
        <p:txBody>
          <a:bodyPr>
            <a:noAutofit/>
          </a:bodyPr>
          <a:lstStyle/>
          <a:p>
            <a:pPr marL="0" lvl="0" indent="0" algn="l" rtl="0">
              <a:lnSpc>
                <a:spcPct val="90000"/>
              </a:lnSpc>
              <a:spcBef>
                <a:spcPts val="0"/>
              </a:spcBef>
              <a:spcAft>
                <a:spcPts val="0"/>
              </a:spcAft>
              <a:buClr>
                <a:srgbClr val="222222"/>
              </a:buClr>
              <a:buSzPts val="1400"/>
              <a:buNone/>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Sürdürülebilirlik için ana hedefimiz ekonomik, çevresel ve sosyal ihtiyaçları karşılarken gelecek kuşakların yaşam şartlarına zarar vermeden karşılanmasını ve böylece sürdürülebilir kalkınmayı sağlamak.</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Sürdürülebilirlik </a:t>
            </a:r>
            <a:r>
              <a:rPr lang="tr-TR" sz="1600" dirty="0" err="1">
                <a:solidFill>
                  <a:srgbClr val="222222"/>
                </a:solidFill>
                <a:latin typeface="Calibri"/>
                <a:ea typeface="Calibri"/>
                <a:cs typeface="Calibri"/>
                <a:sym typeface="Calibri"/>
              </a:rPr>
              <a:t>sosyo</a:t>
            </a:r>
            <a:r>
              <a:rPr lang="tr-TR" sz="1600" dirty="0">
                <a:solidFill>
                  <a:srgbClr val="222222"/>
                </a:solidFill>
                <a:latin typeface="Calibri"/>
                <a:ea typeface="Calibri"/>
                <a:cs typeface="Calibri"/>
                <a:sym typeface="Calibri"/>
              </a:rPr>
              <a:t>-ekolojik bir süreçtir aynı zamanda kültürel etki alanları da vardır. Sürdürülebilirlik hakkında tüm çalışanlar olarak sürdürülebilirliğin bir kültür olarak yerleşmesini sağlamayı taahhüt ediyoruz.</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Doğayı korumak ve yerel istihdama önem vermek konusunda titizlikle çalışmalarımızı gerçekleştiririz.</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Sağlıklı, doğal ekosistem ve </a:t>
            </a:r>
            <a:r>
              <a:rPr lang="tr-TR" sz="1600" dirty="0" err="1">
                <a:solidFill>
                  <a:srgbClr val="222222"/>
                </a:solidFill>
                <a:latin typeface="Calibri"/>
                <a:ea typeface="Calibri"/>
                <a:cs typeface="Calibri"/>
                <a:sym typeface="Calibri"/>
              </a:rPr>
              <a:t>bio</a:t>
            </a:r>
            <a:r>
              <a:rPr lang="tr-TR" sz="1600" dirty="0">
                <a:solidFill>
                  <a:srgbClr val="222222"/>
                </a:solidFill>
                <a:latin typeface="Calibri"/>
                <a:ea typeface="Calibri"/>
                <a:cs typeface="Calibri"/>
                <a:sym typeface="Calibri"/>
              </a:rPr>
              <a:t> </a:t>
            </a:r>
            <a:r>
              <a:rPr lang="tr-TR" sz="1600" dirty="0" err="1">
                <a:solidFill>
                  <a:srgbClr val="222222"/>
                </a:solidFill>
                <a:latin typeface="Calibri"/>
                <a:ea typeface="Calibri"/>
                <a:cs typeface="Calibri"/>
                <a:sym typeface="Calibri"/>
              </a:rPr>
              <a:t>çeşitliliğin</a:t>
            </a:r>
            <a:r>
              <a:rPr lang="tr-TR" sz="1600" dirty="0">
                <a:solidFill>
                  <a:srgbClr val="222222"/>
                </a:solidFill>
                <a:latin typeface="Calibri"/>
                <a:ea typeface="Calibri"/>
                <a:cs typeface="Calibri"/>
                <a:sym typeface="Calibri"/>
              </a:rPr>
              <a:t> korunmasını sağlamak. Bu bağlamda sahillerimizi temiz tutarak su canlılarının yaşam alanlarına önem veririz.</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Bölgemizde turizmin gelişmesine katkı sağlamak amacıyla misafirlerimize yöresel, tarihi ve kültürel zenginliklerimiz hakkında bilgilendirmeler yaparız.</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Sürdürülebilirliğin doğal ve yenilenebilir kaynaklardan faydalanılmasını sağlamak. Doğal kaynakların kullanımında enerji kaynaklarımızı doğru şekilde yönetip, hava, su ve toprak kirlenmesini önlemek hedefimizdir.</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Sıfır Atık yaklaşımı ile çevreyi korumak adına atığı kaynağında azaltmak, tekrar kullanmak veya geri kazanmak şeklinde faaliyetlerimizi yürütmekteyiz.</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İşletme olarak, İnsan sağlığı ve güvenliğini, Çevre ve diğer canlıların güvenliğini etkileyebilecek süreçler başta dahil olmak üzere tüm ürün ve hizmet süreçlerinde yürürlükte olan Ulusal ve</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Uluslararası mevzuat ve düzenlemeleri uyguladığımızı ve güncelliğini takip ettiğimizi taahhüt ediyoruz.</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Çevreyi korumak için çevre dostu ürünler tercih edip enerji, su vb. kaynakları tasarruflu kullanarak doğal kaynakları korumayı taahhüt ediyoruz.</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Ekolojik türlerin dengesinin sağlanması amacıyla endemik bitkileri korumak.</a:t>
            </a:r>
          </a:p>
          <a:p>
            <a:pPr marL="210312" lvl="0" indent="-210312">
              <a:spcBef>
                <a:spcPts val="0"/>
              </a:spcBef>
              <a:buClr>
                <a:srgbClr val="222222"/>
              </a:buClr>
              <a:buSzPts val="1400"/>
            </a:pPr>
            <a:r>
              <a:rPr lang="tr-TR" sz="1600" dirty="0">
                <a:solidFill>
                  <a:srgbClr val="222222"/>
                </a:solidFill>
                <a:latin typeface="Calibri"/>
                <a:ea typeface="Calibri"/>
                <a:cs typeface="Calibri"/>
                <a:sym typeface="Calibri"/>
              </a:rPr>
              <a:t>Erişilebilirlik adına yasal zorunluluk olmadığından engelli odamız mevcut </a:t>
            </a:r>
            <a:r>
              <a:rPr lang="tr-TR" sz="1600" dirty="0" err="1">
                <a:solidFill>
                  <a:srgbClr val="222222"/>
                </a:solidFill>
                <a:latin typeface="Calibri"/>
                <a:ea typeface="Calibri"/>
                <a:cs typeface="Calibri"/>
                <a:sym typeface="Calibri"/>
              </a:rPr>
              <a:t>değildir.Tesisimizde</a:t>
            </a:r>
            <a:r>
              <a:rPr lang="tr-TR" sz="1600" dirty="0">
                <a:solidFill>
                  <a:srgbClr val="222222"/>
                </a:solidFill>
                <a:latin typeface="Calibri"/>
                <a:ea typeface="Calibri"/>
                <a:cs typeface="Calibri"/>
                <a:sym typeface="Calibri"/>
              </a:rPr>
              <a:t> 1adet engelli </a:t>
            </a:r>
            <a:r>
              <a:rPr lang="tr-TR" sz="1600" dirty="0" err="1">
                <a:solidFill>
                  <a:srgbClr val="222222"/>
                </a:solidFill>
                <a:latin typeface="Calibri"/>
                <a:ea typeface="Calibri"/>
                <a:cs typeface="Calibri"/>
                <a:sym typeface="Calibri"/>
              </a:rPr>
              <a:t>wc</a:t>
            </a:r>
            <a:r>
              <a:rPr lang="tr-TR" sz="1600" dirty="0">
                <a:solidFill>
                  <a:srgbClr val="222222"/>
                </a:solidFill>
                <a:latin typeface="Calibri"/>
                <a:ea typeface="Calibri"/>
                <a:cs typeface="Calibri"/>
                <a:sym typeface="Calibri"/>
              </a:rPr>
              <a:t> si mevcuttur.</a:t>
            </a: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solidFill>
                <a:srgbClr val="222222"/>
              </a:solidFill>
              <a:latin typeface="Calibri"/>
              <a:ea typeface="Calibri"/>
              <a:cs typeface="Calibri"/>
              <a:sym typeface="Calibri"/>
            </a:endParaRPr>
          </a:p>
          <a:p>
            <a:pPr marL="210312" lvl="0" indent="-210312">
              <a:spcBef>
                <a:spcPts val="0"/>
              </a:spcBef>
              <a:buClr>
                <a:srgbClr val="222222"/>
              </a:buClr>
              <a:buSzPts val="1400"/>
            </a:pPr>
            <a:endParaRPr lang="tr-TR" sz="1600" dirty="0"/>
          </a:p>
        </p:txBody>
      </p:sp>
      <p:sp>
        <p:nvSpPr>
          <p:cNvPr id="5" name="Slayt Numarası Yer Tutucusu 4">
            <a:extLst>
              <a:ext uri="{FF2B5EF4-FFF2-40B4-BE49-F238E27FC236}">
                <a16:creationId xmlns:a16="http://schemas.microsoft.com/office/drawing/2014/main" id="{9CA4B319-D228-11F1-BD0F-15FFDC2B01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a:t>
            </a:fld>
            <a:endParaRPr lang="tr-TR"/>
          </a:p>
        </p:txBody>
      </p:sp>
    </p:spTree>
    <p:extLst>
      <p:ext uri="{BB962C8B-B14F-4D97-AF65-F5344CB8AC3E}">
        <p14:creationId xmlns:p14="http://schemas.microsoft.com/office/powerpoint/2010/main" val="35168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1FFB01-F094-B45C-71D3-536F915A15B0}"/>
              </a:ext>
            </a:extLst>
          </p:cNvPr>
          <p:cNvSpPr>
            <a:spLocks noGrp="1"/>
          </p:cNvSpPr>
          <p:nvPr>
            <p:ph type="title"/>
          </p:nvPr>
        </p:nvSpPr>
        <p:spPr>
          <a:xfrm>
            <a:off x="480768" y="276087"/>
            <a:ext cx="10378910" cy="496911"/>
          </a:xfrm>
        </p:spPr>
        <p:txBody>
          <a:bodyPr>
            <a:normAutofit/>
          </a:bodyPr>
          <a:lstStyle/>
          <a:p>
            <a:r>
              <a:rPr lang="tr-TR" sz="1800" dirty="0"/>
              <a:t>ELEKTRİK TÜKETİMİ</a:t>
            </a:r>
          </a:p>
        </p:txBody>
      </p:sp>
      <p:sp>
        <p:nvSpPr>
          <p:cNvPr id="3" name="Metin Yer Tutucusu 2">
            <a:extLst>
              <a:ext uri="{FF2B5EF4-FFF2-40B4-BE49-F238E27FC236}">
                <a16:creationId xmlns:a16="http://schemas.microsoft.com/office/drawing/2014/main" id="{B325DADF-68A9-B7C4-B48C-6797FD09255C}"/>
              </a:ext>
            </a:extLst>
          </p:cNvPr>
          <p:cNvSpPr>
            <a:spLocks noGrp="1"/>
          </p:cNvSpPr>
          <p:nvPr>
            <p:ph type="body" idx="1"/>
          </p:nvPr>
        </p:nvSpPr>
        <p:spPr>
          <a:xfrm>
            <a:off x="329938" y="1118658"/>
            <a:ext cx="5766062" cy="5291569"/>
          </a:xfrm>
        </p:spPr>
        <p:txBody>
          <a:bodyPr>
            <a:normAutofit fontScale="85000" lnSpcReduction="20000"/>
          </a:bodyPr>
          <a:lstStyle/>
          <a:p>
            <a:pPr>
              <a:buFont typeface="Wingdings" panose="05000000000000000000" pitchFamily="2" charset="2"/>
              <a:buChar char="ü"/>
            </a:pP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Sürdürülebilir</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turizme</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olan</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bağlılığımız</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doğrultusunda,</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otelimizde</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enerji</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verimliliğini</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artırmak</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ve</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elektrik</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tüketimini</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azaltmak</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için</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çeşitli</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yenilikçi</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uygulamalar</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başlattık.</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Bu</a:t>
            </a:r>
            <a:r>
              <a:rPr lang="tr-TR"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projeler, çevreye olan etkilerimizi minimize ederek misafirlerimize daha yeşil bir konaklama deneyimi sunmamıza olanak tanıyor. </a:t>
            </a:r>
          </a:p>
          <a:p>
            <a:pPr>
              <a:buFont typeface="Wingdings" panose="05000000000000000000" pitchFamily="2" charset="2"/>
              <a:buChar char="ü"/>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Enerji tüketimin azaltılmasına için enerji verimliliği yüksek cihazlardan alırız.  Tüm   cihazların temizlik, bakım ve kontrolleri yapılmıştır.</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Odaların klimaları Yeni Nesil İnverter Klima Sistemi’yle tamamen yenilenmiştir.</a:t>
            </a:r>
          </a:p>
          <a:p>
            <a:pPr>
              <a:buFont typeface="Wingdings" panose="05000000000000000000" pitchFamily="2" charset="2"/>
              <a:buChar char="ü"/>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Otellerimizde tüm oda ve genel alanlarda enerji tasarrufu sağlamak ve tehlikeli atık miktarının azaltılmasına yönelik  LED ışıklar kullanılmaktadır.</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Odalarımızda elektronik anahtar kartlar kullanılmaktadır. </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Otelimizde misafir ve personel alanlarında harekete duyarlı sensörlü aydınlatmalar </a:t>
            </a:r>
            <a:r>
              <a:rPr lang="tr-T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kullanılmaktadır.Dış</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aydınlatmalar zamanlayıcılarla kontrol edilmektedir. Tüm çevre aydınlatmaya, tabelalara, havuz lambalarına </a:t>
            </a:r>
            <a:r>
              <a:rPr lang="tr-T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timer</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saat kontrolü bağlı. Genel koridor alanları, </a:t>
            </a:r>
            <a:r>
              <a:rPr lang="tr-T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wcler</a:t>
            </a: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personel alanları geçiş güzergahları tamamen fotosel sistemi bağlıdır.</a:t>
            </a: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tr-TR" sz="1800" dirty="0">
                <a:effectLst/>
                <a:latin typeface="Calibri" panose="020F0502020204030204" pitchFamily="34" charset="0"/>
                <a:ea typeface="Times New Roman" panose="02020603050405020304" pitchFamily="18" charset="0"/>
                <a:cs typeface="Times New Roman" panose="02020603050405020304" pitchFamily="18" charset="0"/>
              </a:rPr>
              <a:t>Bu uygulamalar sayesinde elektrik tüketimimizi büyük ölçüde azalttık ve sürdürülebilir turizm hedeflerimize bir adım daha yaklaştık. Çevreye duyarlı adımlarımızla, gelecek nesillere daha yaşanabilir bir dünya bırakma amacımızla kararlılıkla ilerliyoruz.</a:t>
            </a:r>
          </a:p>
          <a:p>
            <a:endParaRPr lang="tr-TR" dirty="0"/>
          </a:p>
        </p:txBody>
      </p:sp>
      <p:sp>
        <p:nvSpPr>
          <p:cNvPr id="4" name="Metin Yer Tutucusu 3">
            <a:extLst>
              <a:ext uri="{FF2B5EF4-FFF2-40B4-BE49-F238E27FC236}">
                <a16:creationId xmlns:a16="http://schemas.microsoft.com/office/drawing/2014/main" id="{FC07A31E-D65B-38FA-F9C0-65E15F19E1BD}"/>
              </a:ext>
            </a:extLst>
          </p:cNvPr>
          <p:cNvSpPr>
            <a:spLocks noGrp="1"/>
          </p:cNvSpPr>
          <p:nvPr>
            <p:ph type="body" idx="2"/>
          </p:nvPr>
        </p:nvSpPr>
        <p:spPr>
          <a:xfrm>
            <a:off x="6443222" y="1272619"/>
            <a:ext cx="5418840" cy="4920790"/>
          </a:xfrm>
        </p:spPr>
        <p:txBody>
          <a:bodyPr>
            <a:normAutofit fontScale="32500" lnSpcReduction="20000"/>
          </a:bodyPr>
          <a:lstStyle/>
          <a:p>
            <a:pPr marL="342900" lvl="0" indent="-342900">
              <a:lnSpc>
                <a:spcPct val="90000"/>
              </a:lnSpc>
              <a:spcAft>
                <a:spcPts val="800"/>
              </a:spcAft>
              <a:buFont typeface="Wingdings" panose="05000000000000000000" pitchFamily="2" charset="2"/>
              <a:buChar char="ü"/>
              <a:tabLst>
                <a:tab pos="457200" algn="l"/>
              </a:tabLst>
            </a:pPr>
            <a:r>
              <a:rPr lang="tr-TR"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Tesiste bulunan tüm camlar  ısı yalıtım camlardan </a:t>
            </a:r>
            <a:r>
              <a:rPr lang="tr-TR" sz="5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oluşmaktadır.Tüm</a:t>
            </a:r>
            <a:r>
              <a:rPr lang="tr-TR"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açılan kapı geçişlerinin üstüne ısıyı korumak için hava perdesi montaj edilmiştir. </a:t>
            </a:r>
            <a:endParaRPr lang="tr-TR" sz="5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800"/>
              </a:spcAft>
              <a:buFont typeface="Wingdings" panose="05000000000000000000" pitchFamily="2" charset="2"/>
              <a:buChar char="ü"/>
              <a:tabLst>
                <a:tab pos="457200" algn="l"/>
              </a:tabLst>
            </a:pPr>
            <a:r>
              <a:rPr lang="tr-TR" sz="5600" dirty="0">
                <a:solidFill>
                  <a:srgbClr val="000000"/>
                </a:solidFill>
                <a:latin typeface="Calibri" panose="020F0502020204030204" pitchFamily="34" charset="0"/>
                <a:ea typeface="Calibri" panose="020F0502020204030204" pitchFamily="34" charset="0"/>
                <a:cs typeface="Calibri" panose="020F0502020204030204" pitchFamily="34" charset="0"/>
              </a:rPr>
              <a:t>Tesisimizde Soğutma cihazlarının kısa süreli ve seyrek açılmasına özen gösterilmektedir.</a:t>
            </a:r>
            <a:endParaRPr lang="tr-TR" sz="5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800"/>
              </a:spcAft>
              <a:buFont typeface="Wingdings" panose="05000000000000000000" pitchFamily="2" charset="2"/>
              <a:buChar char="ü"/>
              <a:tabLst>
                <a:tab pos="457200" algn="l"/>
              </a:tabLst>
            </a:pPr>
            <a:r>
              <a:rPr lang="tr-TR" sz="5600" dirty="0">
                <a:solidFill>
                  <a:srgbClr val="000000"/>
                </a:solidFill>
                <a:latin typeface="Calibri" panose="020F0502020204030204" pitchFamily="34" charset="0"/>
                <a:ea typeface="Calibri" panose="020F0502020204030204" pitchFamily="34" charset="0"/>
                <a:cs typeface="Calibri" panose="020F0502020204030204" pitchFamily="34" charset="0"/>
              </a:rPr>
              <a:t>Geleneksel ocak yerine konveksiyonel ocaklar tercih edilmektedir.</a:t>
            </a:r>
            <a:endParaRPr lang="tr-TR" sz="5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800"/>
              </a:spcAft>
              <a:buFont typeface="Wingdings" panose="05000000000000000000" pitchFamily="2" charset="2"/>
              <a:buChar char="ü"/>
              <a:tabLst>
                <a:tab pos="457200" algn="l"/>
              </a:tabLst>
            </a:pPr>
            <a:r>
              <a:rPr lang="tr-TR" sz="5600" dirty="0">
                <a:solidFill>
                  <a:srgbClr val="000000"/>
                </a:solidFill>
                <a:latin typeface="Calibri" panose="020F0502020204030204" pitchFamily="34" charset="0"/>
                <a:ea typeface="Calibri" panose="020F0502020204030204" pitchFamily="34" charset="0"/>
                <a:cs typeface="Calibri" panose="020F0502020204030204" pitchFamily="34" charset="0"/>
              </a:rPr>
              <a:t>Kullanılan cihazların ve makinelerin kullanma talimatlarından yararlanılarak çalışanlarımız makine kullanımı hakkında bilgilidirler.</a:t>
            </a:r>
            <a:endParaRPr lang="tr-TR" sz="5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800"/>
              </a:spcAft>
              <a:buFont typeface="Wingdings" panose="05000000000000000000" pitchFamily="2" charset="2"/>
              <a:buChar char="ü"/>
              <a:tabLst>
                <a:tab pos="457200" algn="l"/>
              </a:tabLst>
            </a:pPr>
            <a:r>
              <a:rPr lang="tr-TR" sz="5600" dirty="0">
                <a:solidFill>
                  <a:srgbClr val="000000"/>
                </a:solidFill>
                <a:latin typeface="Calibri" panose="020F0502020204030204" pitchFamily="34" charset="0"/>
                <a:ea typeface="Calibri" panose="020F0502020204030204" pitchFamily="34" charset="0"/>
                <a:cs typeface="Calibri" panose="020F0502020204030204" pitchFamily="34" charset="0"/>
              </a:rPr>
              <a:t>Asansörümüzün düzenli bakımları yapılmaktadır.</a:t>
            </a:r>
            <a:endParaRPr lang="tr-TR" sz="5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ü"/>
              <a:tabLst>
                <a:tab pos="457200" algn="l"/>
              </a:tabLst>
            </a:pPr>
            <a:r>
              <a:rPr lang="tr-TR"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sıcak su üretiminde güneş enerji sistemi kullanılmaktadır. Sıcak su takviyesinde enerji verimli yeni nesil ısı pompaları kullanılır.</a:t>
            </a:r>
          </a:p>
          <a:p>
            <a:endParaRPr lang="tr-TR" dirty="0"/>
          </a:p>
        </p:txBody>
      </p:sp>
      <p:sp>
        <p:nvSpPr>
          <p:cNvPr id="5" name="Slayt Numarası Yer Tutucusu 4">
            <a:extLst>
              <a:ext uri="{FF2B5EF4-FFF2-40B4-BE49-F238E27FC236}">
                <a16:creationId xmlns:a16="http://schemas.microsoft.com/office/drawing/2014/main" id="{34154931-857B-2CBF-8A50-2F2AF610D6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a:t>
            </a:fld>
            <a:endParaRPr lang="tr-TR"/>
          </a:p>
        </p:txBody>
      </p:sp>
    </p:spTree>
    <p:extLst>
      <p:ext uri="{BB962C8B-B14F-4D97-AF65-F5344CB8AC3E}">
        <p14:creationId xmlns:p14="http://schemas.microsoft.com/office/powerpoint/2010/main" val="16013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E0A680FB-6EE5-0B20-618E-019D88AF8B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a:t>
            </a:fld>
            <a:endParaRPr lang="tr-TR"/>
          </a:p>
        </p:txBody>
      </p:sp>
      <p:sp>
        <p:nvSpPr>
          <p:cNvPr id="9" name="Rectangle 2">
            <a:extLst>
              <a:ext uri="{FF2B5EF4-FFF2-40B4-BE49-F238E27FC236}">
                <a16:creationId xmlns:a16="http://schemas.microsoft.com/office/drawing/2014/main" id="{EC20ECB1-6E6A-7E6B-7751-6DC49577FA86}"/>
              </a:ext>
            </a:extLst>
          </p:cNvPr>
          <p:cNvSpPr>
            <a:spLocks noChangeArrowheads="1"/>
          </p:cNvSpPr>
          <p:nvPr/>
        </p:nvSpPr>
        <p:spPr bwMode="auto">
          <a:xfrm>
            <a:off x="4329113" y="13985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 name="Resim 2">
            <a:extLst>
              <a:ext uri="{FF2B5EF4-FFF2-40B4-BE49-F238E27FC236}">
                <a16:creationId xmlns:a16="http://schemas.microsoft.com/office/drawing/2014/main" id="{674EE3A6-0E13-6F8D-82F1-F27272B6614D}"/>
              </a:ext>
            </a:extLst>
          </p:cNvPr>
          <p:cNvPicPr>
            <a:picLocks noChangeAspect="1"/>
          </p:cNvPicPr>
          <p:nvPr/>
        </p:nvPicPr>
        <p:blipFill>
          <a:blip r:embed="rId2"/>
          <a:stretch>
            <a:fillRect/>
          </a:stretch>
        </p:blipFill>
        <p:spPr>
          <a:xfrm>
            <a:off x="0" y="1328993"/>
            <a:ext cx="12192000" cy="4200014"/>
          </a:xfrm>
          <a:prstGeom prst="rect">
            <a:avLst/>
          </a:prstGeom>
        </p:spPr>
      </p:pic>
    </p:spTree>
    <p:extLst>
      <p:ext uri="{BB962C8B-B14F-4D97-AF65-F5344CB8AC3E}">
        <p14:creationId xmlns:p14="http://schemas.microsoft.com/office/powerpoint/2010/main" val="15762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185B11-DCF3-C028-A9A6-13E8BBB05134}"/>
              </a:ext>
            </a:extLst>
          </p:cNvPr>
          <p:cNvSpPr>
            <a:spLocks noGrp="1"/>
          </p:cNvSpPr>
          <p:nvPr>
            <p:ph type="title"/>
          </p:nvPr>
        </p:nvSpPr>
        <p:spPr/>
        <p:txBody>
          <a:bodyPr/>
          <a:lstStyle/>
          <a:p>
            <a:r>
              <a:rPr lang="tr-TR" dirty="0"/>
              <a:t>SU TÜKETİMİ</a:t>
            </a:r>
          </a:p>
        </p:txBody>
      </p:sp>
      <p:sp>
        <p:nvSpPr>
          <p:cNvPr id="3" name="Metin Yer Tutucusu 2">
            <a:extLst>
              <a:ext uri="{FF2B5EF4-FFF2-40B4-BE49-F238E27FC236}">
                <a16:creationId xmlns:a16="http://schemas.microsoft.com/office/drawing/2014/main" id="{B25FC063-81B1-C86A-EBBC-655BC4493795}"/>
              </a:ext>
            </a:extLst>
          </p:cNvPr>
          <p:cNvSpPr>
            <a:spLocks noGrp="1"/>
          </p:cNvSpPr>
          <p:nvPr>
            <p:ph type="body" idx="1"/>
          </p:nvPr>
        </p:nvSpPr>
        <p:spPr/>
        <p:txBody>
          <a:bodyPr>
            <a:normAutofit fontScale="32500" lnSpcReduction="20000"/>
          </a:bodyPr>
          <a:lstStyle/>
          <a:p>
            <a:pPr marL="342900" lvl="0" indent="-342900">
              <a:lnSpc>
                <a:spcPct val="130000"/>
              </a:lnSpc>
              <a:spcAft>
                <a:spcPts val="800"/>
              </a:spcAft>
              <a:buFont typeface="Wingdings" panose="05000000000000000000" pitchFamily="2" charset="2"/>
              <a:buChar char="ü"/>
              <a:tabLst>
                <a:tab pos="457200" algn="l"/>
              </a:tabLst>
            </a:pPr>
            <a:r>
              <a:rPr lang="tr-TR"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 tüketimini azaltmak amacıyla su tasarrufu sağlayan donanımlar kullanıyor ve çalışanlarımızı bu konuda eğitiyoruz. </a:t>
            </a:r>
            <a:endParaRPr lang="tr-TR"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Wingdings" panose="05000000000000000000" pitchFamily="2" charset="2"/>
              <a:buChar char="ü"/>
              <a:tabLst>
                <a:tab pos="457200" algn="l"/>
              </a:tabLst>
            </a:pPr>
            <a:r>
              <a:rPr lang="tr-TR"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Duş başlıklarının, lavabo bataryalarının </a:t>
            </a:r>
            <a:r>
              <a:rPr lang="tr-TR" sz="35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perlatörleri</a:t>
            </a:r>
            <a:r>
              <a:rPr lang="tr-TR"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 tasarruf </a:t>
            </a:r>
            <a:r>
              <a:rPr lang="tr-TR" sz="35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perlatörleriyle</a:t>
            </a:r>
            <a:r>
              <a:rPr lang="tr-TR"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değiştirilmiştir.</a:t>
            </a:r>
            <a:endParaRPr lang="tr-TR"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Wingdings" panose="05000000000000000000" pitchFamily="2" charset="2"/>
              <a:buChar char="ü"/>
              <a:tabLst>
                <a:tab pos="457200" algn="l"/>
              </a:tabLst>
            </a:pPr>
            <a:r>
              <a:rPr lang="tr-TR"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Havuzların su kaçaklarını önleme adına  havuzların su izolasyonları yapılmıştır. </a:t>
            </a:r>
            <a:endParaRPr lang="tr-TR"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Wingdings" panose="05000000000000000000" pitchFamily="2" charset="2"/>
              <a:buChar char="ü"/>
              <a:tabLst>
                <a:tab pos="457200" algn="l"/>
              </a:tabLst>
            </a:pPr>
            <a:r>
              <a:rPr lang="tr-TR"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Çalışma alanlarımızda dizden vurmalı el yıkama üniteleri kullanılmaktadır. Ortak alanlarda  fotoselli armatürler kullanılmaktadır. </a:t>
            </a:r>
            <a:endParaRPr lang="tr-TR"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Wingdings" panose="05000000000000000000" pitchFamily="2" charset="2"/>
              <a:buChar char="ü"/>
              <a:tabLst>
                <a:tab pos="457200" algn="l"/>
              </a:tabLst>
            </a:pPr>
            <a:r>
              <a:rPr lang="tr-TR"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Genel alanlarda Sensörlü armatürler su tüketiminin azaltılması sağlanmaktadır</a:t>
            </a:r>
            <a:endParaRPr lang="tr-TR"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Wingdings" panose="05000000000000000000" pitchFamily="2" charset="2"/>
              <a:buChar char="ü"/>
              <a:tabLst>
                <a:tab pos="457200" algn="l"/>
              </a:tabLst>
            </a:pPr>
            <a:r>
              <a:rPr lang="tr-TR"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Çalışanlarımıza suyun doğru kullanımı ve herhangi bir sızıntı durumunda bildirilmesi konusunda bilgilendirilmektedir.</a:t>
            </a:r>
            <a:endParaRPr lang="tr-TR" sz="3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Wingdings" panose="05000000000000000000" pitchFamily="2" charset="2"/>
              <a:buChar char="ü"/>
              <a:tabLst>
                <a:tab pos="457200" algn="l"/>
              </a:tabLst>
            </a:pPr>
            <a:r>
              <a:rPr lang="tr-TR"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Atık sular yönetmeliklere uygun olarak kanalizasyon sistemine bağlanmaktadır.</a:t>
            </a:r>
            <a:endParaRPr lang="tr-TR" sz="35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E1A59A8D-2D48-3A76-2960-B2A60E31FDD7}"/>
              </a:ext>
            </a:extLst>
          </p:cNvPr>
          <p:cNvSpPr>
            <a:spLocks noGrp="1"/>
          </p:cNvSpPr>
          <p:nvPr>
            <p:ph type="body" idx="2"/>
          </p:nvPr>
        </p:nvSpPr>
        <p:spPr/>
        <p:txBody>
          <a:bodyPr/>
          <a:lstStyle/>
          <a:p>
            <a:pPr marL="342900" lvl="0" indent="-342900">
              <a:lnSpc>
                <a:spcPct val="130000"/>
              </a:lnSpc>
              <a:spcAft>
                <a:spcPts val="800"/>
              </a:spcAft>
              <a:buFont typeface="Wingdings" panose="05000000000000000000" pitchFamily="2" charset="2"/>
              <a:buChar char="ü"/>
              <a:tabLst>
                <a:tab pos="457200" algn="l"/>
              </a:tabLst>
            </a:pPr>
            <a:r>
              <a:rPr lang="tr-T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Meyve ve sebzelerin dezenfeksiyonunda yıkama teknelerinde ozon sistemi kullanılmaktadır.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Wingdings" panose="05000000000000000000" pitchFamily="2" charset="2"/>
              <a:buChar char="ü"/>
              <a:tabLst>
                <a:tab pos="457200" algn="l"/>
              </a:tabLst>
            </a:pPr>
            <a:r>
              <a:rPr lang="tr-T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Misafirlerimize su ve kimyasal tüketiminin azaltılması için odalarda havlu ve nevresimlerin değişimleri misafir talepleri doğrultusunda gerçekleştirilmesi bilgisi verilmiş ve destek istenmiştir.</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sp>
        <p:nvSpPr>
          <p:cNvPr id="5" name="Slayt Numarası Yer Tutucusu 4">
            <a:extLst>
              <a:ext uri="{FF2B5EF4-FFF2-40B4-BE49-F238E27FC236}">
                <a16:creationId xmlns:a16="http://schemas.microsoft.com/office/drawing/2014/main" id="{E592258C-CD91-2A7D-673A-0C560BBC2D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a:t>
            </a:fld>
            <a:endParaRPr lang="tr-TR"/>
          </a:p>
        </p:txBody>
      </p:sp>
    </p:spTree>
    <p:extLst>
      <p:ext uri="{BB962C8B-B14F-4D97-AF65-F5344CB8AC3E}">
        <p14:creationId xmlns:p14="http://schemas.microsoft.com/office/powerpoint/2010/main" val="235550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C9E6E806-069E-FB19-B382-6C9E60D602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a:t>
            </a:fld>
            <a:endParaRPr lang="tr-TR"/>
          </a:p>
        </p:txBody>
      </p:sp>
      <p:pic>
        <p:nvPicPr>
          <p:cNvPr id="3" name="Resim 2">
            <a:extLst>
              <a:ext uri="{FF2B5EF4-FFF2-40B4-BE49-F238E27FC236}">
                <a16:creationId xmlns:a16="http://schemas.microsoft.com/office/drawing/2014/main" id="{523B0543-DAC4-DAD8-DABF-02E9CECC3894}"/>
              </a:ext>
            </a:extLst>
          </p:cNvPr>
          <p:cNvPicPr>
            <a:picLocks noChangeAspect="1"/>
          </p:cNvPicPr>
          <p:nvPr/>
        </p:nvPicPr>
        <p:blipFill>
          <a:blip r:embed="rId2"/>
          <a:stretch>
            <a:fillRect/>
          </a:stretch>
        </p:blipFill>
        <p:spPr>
          <a:xfrm>
            <a:off x="0" y="1360588"/>
            <a:ext cx="12192000" cy="4136824"/>
          </a:xfrm>
          <a:prstGeom prst="rect">
            <a:avLst/>
          </a:prstGeom>
        </p:spPr>
      </p:pic>
    </p:spTree>
    <p:extLst>
      <p:ext uri="{BB962C8B-B14F-4D97-AF65-F5344CB8AC3E}">
        <p14:creationId xmlns:p14="http://schemas.microsoft.com/office/powerpoint/2010/main" val="180630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2D6604-5E14-A37E-B172-BE5AF1F5B71A}"/>
              </a:ext>
            </a:extLst>
          </p:cNvPr>
          <p:cNvSpPr>
            <a:spLocks noGrp="1"/>
          </p:cNvSpPr>
          <p:nvPr>
            <p:ph type="title"/>
          </p:nvPr>
        </p:nvSpPr>
        <p:spPr/>
        <p:txBody>
          <a:bodyPr/>
          <a:lstStyle/>
          <a:p>
            <a:r>
              <a:rPr lang="tr-TR" dirty="0"/>
              <a:t>ATIK YÖNETİMİ</a:t>
            </a:r>
          </a:p>
        </p:txBody>
      </p:sp>
      <p:sp>
        <p:nvSpPr>
          <p:cNvPr id="3" name="Metin Yer Tutucusu 2">
            <a:extLst>
              <a:ext uri="{FF2B5EF4-FFF2-40B4-BE49-F238E27FC236}">
                <a16:creationId xmlns:a16="http://schemas.microsoft.com/office/drawing/2014/main" id="{2F3127AA-B0AC-C6D0-6046-E276E584A858}"/>
              </a:ext>
            </a:extLst>
          </p:cNvPr>
          <p:cNvSpPr>
            <a:spLocks noGrp="1"/>
          </p:cNvSpPr>
          <p:nvPr>
            <p:ph type="body" idx="1"/>
          </p:nvPr>
        </p:nvSpPr>
        <p:spPr/>
        <p:txBody>
          <a:bodyPr>
            <a:normAutofit fontScale="62500" lnSpcReduction="20000"/>
          </a:bodyPr>
          <a:lstStyle/>
          <a:p>
            <a:pPr marL="342900" lvl="0" indent="-342900">
              <a:lnSpc>
                <a:spcPct val="106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Atık Yönetimi Sistemimizde amacımız atık miktarını azaltmak, oluşan atıklarımızın bertarafını sağlamak ve geri kazanılabilir olanları tekrar kazanmaktır.</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Atıkları kaynağında azaltmak için misafirlerimizi ve çalışanlarımızı geri dönüşüm sistemine katılmaya teşvik ediyoruz.</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Tek kullanımlık metal kutu, plastik şişe vb. yerine içecek üniteleri kullanılırız.</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Tek kullanımlık  ürünler yerine büyük ambalajlı ürünler alarak ambalaj atığı azaltılmıştır. Büyük ambalajlı temizlik kimyasalları kullanıyoruz.</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Tek kullanımlık plastik miktarı azaltmak için personel yemekhanelerinde su sebili kullanırız.</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Yazışmalarımızı ve duyurularımızı mail ortamında yaparak kağıt tüketimi azaltırız.</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ü"/>
              <a:tabLst>
                <a:tab pos="457200" algn="l"/>
              </a:tabLst>
            </a:pPr>
            <a:r>
              <a:rPr lang="tr-T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Plastik pipetleri misafir isteğine göre vermekteyiz. Bilinçlendirme eğitimleri ve afişlerle farkındalık yaratmaya çalışıyoruz</a:t>
            </a:r>
            <a:endParaRPr lang="tr-TR" dirty="0"/>
          </a:p>
        </p:txBody>
      </p:sp>
      <p:sp>
        <p:nvSpPr>
          <p:cNvPr id="5" name="Slayt Numarası Yer Tutucusu 4">
            <a:extLst>
              <a:ext uri="{FF2B5EF4-FFF2-40B4-BE49-F238E27FC236}">
                <a16:creationId xmlns:a16="http://schemas.microsoft.com/office/drawing/2014/main" id="{290B1218-801E-A6C2-B4BA-7AC85AAC30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7</a:t>
            </a:fld>
            <a:endParaRPr lang="tr-TR"/>
          </a:p>
        </p:txBody>
      </p:sp>
    </p:spTree>
    <p:extLst>
      <p:ext uri="{BB962C8B-B14F-4D97-AF65-F5344CB8AC3E}">
        <p14:creationId xmlns:p14="http://schemas.microsoft.com/office/powerpoint/2010/main" val="428054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569FE9-6771-81C4-CF59-C1331B13E90D}"/>
              </a:ext>
            </a:extLst>
          </p:cNvPr>
          <p:cNvSpPr>
            <a:spLocks noGrp="1"/>
          </p:cNvSpPr>
          <p:nvPr>
            <p:ph type="title"/>
          </p:nvPr>
        </p:nvSpPr>
        <p:spPr/>
        <p:txBody>
          <a:bodyPr/>
          <a:lstStyle/>
          <a:p>
            <a:r>
              <a:rPr lang="tr-TR" dirty="0"/>
              <a:t>ATIK VERİLERİ</a:t>
            </a:r>
          </a:p>
        </p:txBody>
      </p:sp>
      <p:sp>
        <p:nvSpPr>
          <p:cNvPr id="5" name="Slayt Numarası Yer Tutucusu 4">
            <a:extLst>
              <a:ext uri="{FF2B5EF4-FFF2-40B4-BE49-F238E27FC236}">
                <a16:creationId xmlns:a16="http://schemas.microsoft.com/office/drawing/2014/main" id="{F1C590A2-9976-9227-34D6-EB2F90854D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8</a:t>
            </a:fld>
            <a:endParaRPr lang="tr-TR"/>
          </a:p>
        </p:txBody>
      </p:sp>
      <p:sp>
        <p:nvSpPr>
          <p:cNvPr id="23" name="Graphic 205">
            <a:extLst>
              <a:ext uri="{FF2B5EF4-FFF2-40B4-BE49-F238E27FC236}">
                <a16:creationId xmlns:a16="http://schemas.microsoft.com/office/drawing/2014/main" id="{333AD845-BEF9-B309-E262-3EE85DB14620}"/>
              </a:ext>
            </a:extLst>
          </p:cNvPr>
          <p:cNvSpPr>
            <a:spLocks/>
          </p:cNvSpPr>
          <p:nvPr/>
        </p:nvSpPr>
        <p:spPr>
          <a:xfrm>
            <a:off x="8550910" y="3147060"/>
            <a:ext cx="593090" cy="183515"/>
          </a:xfrm>
          <a:custGeom>
            <a:avLst/>
            <a:gdLst/>
            <a:ahLst/>
            <a:cxnLst/>
            <a:rect l="l" t="t" r="r" b="b"/>
            <a:pathLst>
              <a:path w="593090" h="183515">
                <a:moveTo>
                  <a:pt x="429407" y="0"/>
                </a:moveTo>
                <a:lnTo>
                  <a:pt x="349380" y="15706"/>
                </a:lnTo>
                <a:lnTo>
                  <a:pt x="311621" y="50262"/>
                </a:lnTo>
                <a:lnTo>
                  <a:pt x="300457" y="84817"/>
                </a:lnTo>
                <a:lnTo>
                  <a:pt x="300219" y="100524"/>
                </a:lnTo>
                <a:lnTo>
                  <a:pt x="282335" y="101085"/>
                </a:lnTo>
                <a:lnTo>
                  <a:pt x="240949" y="105012"/>
                </a:lnTo>
                <a:lnTo>
                  <a:pt x="194460" y="115670"/>
                </a:lnTo>
                <a:lnTo>
                  <a:pt x="161268" y="136427"/>
                </a:lnTo>
                <a:lnTo>
                  <a:pt x="127053" y="156594"/>
                </a:lnTo>
                <a:lnTo>
                  <a:pt x="76989" y="167168"/>
                </a:lnTo>
                <a:lnTo>
                  <a:pt x="28747" y="174041"/>
                </a:lnTo>
                <a:lnTo>
                  <a:pt x="0" y="183104"/>
                </a:lnTo>
                <a:lnTo>
                  <a:pt x="565420" y="183104"/>
                </a:lnTo>
                <a:lnTo>
                  <a:pt x="592879" y="183090"/>
                </a:lnTo>
                <a:lnTo>
                  <a:pt x="592879" y="143340"/>
                </a:lnTo>
                <a:lnTo>
                  <a:pt x="584911" y="140732"/>
                </a:lnTo>
                <a:lnTo>
                  <a:pt x="567661" y="119448"/>
                </a:lnTo>
                <a:lnTo>
                  <a:pt x="553470" y="90346"/>
                </a:lnTo>
                <a:lnTo>
                  <a:pt x="537444" y="58638"/>
                </a:lnTo>
                <a:lnTo>
                  <a:pt x="514687" y="29536"/>
                </a:lnTo>
                <a:lnTo>
                  <a:pt x="480307" y="8252"/>
                </a:lnTo>
                <a:lnTo>
                  <a:pt x="429407" y="0"/>
                </a:lnTo>
                <a:close/>
              </a:path>
            </a:pathLst>
          </a:custGeom>
          <a:solidFill>
            <a:srgbClr val="FFFFFF"/>
          </a:solidFill>
        </p:spPr>
        <p:txBody>
          <a:bodyPr wrap="square" lIns="0" tIns="0" rIns="0" bIns="0" rtlCol="0">
            <a:prstTxWarp prst="textNoShape">
              <a:avLst/>
            </a:prstTxWarp>
            <a:noAutofit/>
          </a:bodyPr>
          <a:lstStyle/>
          <a:p>
            <a:endParaRPr lang="tr-TR"/>
          </a:p>
        </p:txBody>
      </p:sp>
      <p:sp>
        <p:nvSpPr>
          <p:cNvPr id="25" name="Rectangle 24">
            <a:extLst>
              <a:ext uri="{FF2B5EF4-FFF2-40B4-BE49-F238E27FC236}">
                <a16:creationId xmlns:a16="http://schemas.microsoft.com/office/drawing/2014/main" id="{A425B0D1-E91F-C2E8-C7F0-4B34B84B8E5F}"/>
              </a:ext>
            </a:extLst>
          </p:cNvPr>
          <p:cNvSpPr>
            <a:spLocks noChangeArrowheads="1"/>
          </p:cNvSpPr>
          <p:nvPr/>
        </p:nvSpPr>
        <p:spPr bwMode="auto">
          <a:xfrm>
            <a:off x="0" y="1743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a:ln>
                  <a:noFill/>
                </a:ln>
                <a:solidFill>
                  <a:schemeClr val="tx1"/>
                </a:solidFill>
                <a:effectLst/>
                <a:latin typeface="Microsoft Sans Serif" panose="020B0604020202020204" pitchFamily="34" charset="0"/>
                <a:ea typeface="Verdana" panose="020B0604030504040204" pitchFamily="34" charset="0"/>
                <a:cs typeface="Microsoft Sans Serif"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4BB4CEFD-DEC4-EF0D-FA70-BC83BD2B2410}"/>
              </a:ext>
            </a:extLst>
          </p:cNvPr>
          <p:cNvSpPr>
            <a:spLocks noChangeArrowheads="1"/>
          </p:cNvSpPr>
          <p:nvPr/>
        </p:nvSpPr>
        <p:spPr bwMode="auto">
          <a:xfrm>
            <a:off x="0" y="297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a:ln>
                  <a:noFill/>
                </a:ln>
                <a:solidFill>
                  <a:schemeClr val="tx1"/>
                </a:solidFill>
                <a:effectLst/>
                <a:latin typeface="Microsoft Sans Serif" panose="020B0604020202020204" pitchFamily="34" charset="0"/>
                <a:ea typeface="Verdana" panose="020B0604030504040204" pitchFamily="34" charset="0"/>
                <a:cs typeface="Microsoft Sans Serif"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90205B2D-A2F3-B3CE-6F18-D0C946B01482}"/>
              </a:ext>
            </a:extLst>
          </p:cNvPr>
          <p:cNvSpPr>
            <a:spLocks noChangeArrowheads="1"/>
          </p:cNvSpPr>
          <p:nvPr/>
        </p:nvSpPr>
        <p:spPr bwMode="auto">
          <a:xfrm>
            <a:off x="0" y="4137249"/>
            <a:ext cx="11512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chemeClr val="tx1"/>
                </a:solidFill>
                <a:effectLst/>
                <a:latin typeface="Microsoft Sans Serif" panose="020B0604020202020204" pitchFamily="34" charset="0"/>
                <a:ea typeface="Verdana" panose="020B0604030504040204" pitchFamily="34" charset="0"/>
                <a:cs typeface="Microsoft Sans Serif"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1B20A416-DB2D-0C8B-C6A2-DF12225FF41F}"/>
              </a:ext>
            </a:extLst>
          </p:cNvPr>
          <p:cNvSpPr>
            <a:spLocks noChangeArrowheads="1"/>
          </p:cNvSpPr>
          <p:nvPr/>
        </p:nvSpPr>
        <p:spPr bwMode="auto">
          <a:xfrm>
            <a:off x="0" y="5454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a:ln>
                  <a:noFill/>
                </a:ln>
                <a:solidFill>
                  <a:schemeClr val="tx1"/>
                </a:solidFill>
                <a:effectLst/>
                <a:latin typeface="Microsoft Sans Serif" panose="020B0604020202020204" pitchFamily="34" charset="0"/>
                <a:ea typeface="Verdana" panose="020B0604030504040204" pitchFamily="34" charset="0"/>
                <a:cs typeface="Microsoft Sans Serif"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ABBFFB1B-ADF8-BC05-28C6-7C20CC63DD0F}"/>
              </a:ext>
            </a:extLst>
          </p:cNvPr>
          <p:cNvSpPr>
            <a:spLocks noChangeArrowheads="1"/>
          </p:cNvSpPr>
          <p:nvPr/>
        </p:nvSpPr>
        <p:spPr bwMode="auto">
          <a:xfrm>
            <a:off x="0" y="6689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700" b="0" i="0" u="none" strike="noStrike" cap="none" normalizeH="0" baseline="0">
                <a:ln>
                  <a:noFill/>
                </a:ln>
                <a:solidFill>
                  <a:schemeClr val="tx1"/>
                </a:solidFill>
                <a:effectLst/>
                <a:latin typeface="Microsoft Sans Serif" panose="020B0604020202020204" pitchFamily="34" charset="0"/>
                <a:ea typeface="Verdana" panose="020B0604030504040204" pitchFamily="34" charset="0"/>
                <a:cs typeface="Microsoft Sans Serif" panose="020B0604020202020204" pitchFamily="34" charset="0"/>
              </a:rPr>
            </a:br>
            <a:endParaRPr kumimoji="0" lang="tr-TR" altLang="tr-T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10365075-02E6-AD6D-3A90-3959899EB0F6}"/>
              </a:ext>
            </a:extLst>
          </p:cNvPr>
          <p:cNvSpPr>
            <a:spLocks noChangeArrowheads="1"/>
          </p:cNvSpPr>
          <p:nvPr/>
        </p:nvSpPr>
        <p:spPr bwMode="auto">
          <a:xfrm rot="10800000" flipH="1" flipV="1">
            <a:off x="9405089" y="3515064"/>
            <a:ext cx="15771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r>
              <a:rPr kumimoji="0" lang="tr-TR" altLang="tr-TR"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a:t>
            </a:r>
            <a:endParaRPr kumimoji="0" lang="tr-TR" altLang="tr-T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tr-TR" altLang="tr-T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tr-TR" altLang="tr-T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0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br>
            <a:endParaRPr kumimoji="0" lang="tr-TR" altLang="tr-TR" sz="800" b="0" i="0" u="none" strike="noStrike" cap="none" normalizeH="0" baseline="0" dirty="0">
              <a:ln>
                <a:noFill/>
              </a:ln>
              <a:solidFill>
                <a:schemeClr val="tx1"/>
              </a:solidFill>
              <a:effectLst/>
              <a:latin typeface="Arial" panose="020B0604020202020204" pitchFamily="34" charset="0"/>
            </a:endParaRPr>
          </a:p>
        </p:txBody>
      </p:sp>
      <p:pic>
        <p:nvPicPr>
          <p:cNvPr id="4" name="Resim 3">
            <a:extLst>
              <a:ext uri="{FF2B5EF4-FFF2-40B4-BE49-F238E27FC236}">
                <a16:creationId xmlns:a16="http://schemas.microsoft.com/office/drawing/2014/main" id="{1EBE2043-AC9E-2B7E-4BF6-FE7357821381}"/>
              </a:ext>
            </a:extLst>
          </p:cNvPr>
          <p:cNvPicPr>
            <a:picLocks noChangeAspect="1"/>
          </p:cNvPicPr>
          <p:nvPr/>
        </p:nvPicPr>
        <p:blipFill>
          <a:blip r:embed="rId2"/>
          <a:stretch>
            <a:fillRect/>
          </a:stretch>
        </p:blipFill>
        <p:spPr>
          <a:xfrm>
            <a:off x="0" y="1286972"/>
            <a:ext cx="12192000" cy="4284056"/>
          </a:xfrm>
          <a:prstGeom prst="rect">
            <a:avLst/>
          </a:prstGeom>
        </p:spPr>
      </p:pic>
    </p:spTree>
    <p:extLst>
      <p:ext uri="{BB962C8B-B14F-4D97-AF65-F5344CB8AC3E}">
        <p14:creationId xmlns:p14="http://schemas.microsoft.com/office/powerpoint/2010/main" val="247684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C2E75E-EE93-8645-45D2-C46B286E1C25}"/>
              </a:ext>
            </a:extLst>
          </p:cNvPr>
          <p:cNvSpPr>
            <a:spLocks noGrp="1"/>
          </p:cNvSpPr>
          <p:nvPr>
            <p:ph type="title"/>
          </p:nvPr>
        </p:nvSpPr>
        <p:spPr>
          <a:xfrm>
            <a:off x="1410026" y="276087"/>
            <a:ext cx="9270543" cy="676020"/>
          </a:xfrm>
        </p:spPr>
        <p:txBody>
          <a:bodyPr>
            <a:normAutofit/>
          </a:bodyPr>
          <a:lstStyle/>
          <a:p>
            <a:r>
              <a:rPr lang="tr-TR" sz="1800" dirty="0"/>
              <a:t>                                                               BELGELERİMİZ</a:t>
            </a:r>
          </a:p>
        </p:txBody>
      </p:sp>
      <p:sp>
        <p:nvSpPr>
          <p:cNvPr id="4" name="Metin Yer Tutucusu 3">
            <a:extLst>
              <a:ext uri="{FF2B5EF4-FFF2-40B4-BE49-F238E27FC236}">
                <a16:creationId xmlns:a16="http://schemas.microsoft.com/office/drawing/2014/main" id="{74860EFE-89AF-2ED2-224D-D9DF0EAED65B}"/>
              </a:ext>
            </a:extLst>
          </p:cNvPr>
          <p:cNvSpPr>
            <a:spLocks noGrp="1"/>
          </p:cNvSpPr>
          <p:nvPr>
            <p:ph type="body" idx="2"/>
          </p:nvPr>
        </p:nvSpPr>
        <p:spPr>
          <a:xfrm>
            <a:off x="6115929" y="1218657"/>
            <a:ext cx="4609775" cy="4620682"/>
          </a:xfrm>
        </p:spPr>
        <p:txBody>
          <a:bodyPr/>
          <a:lstStyle/>
          <a:p>
            <a:pPr>
              <a:buNone/>
            </a:pPr>
            <a:r>
              <a:rPr lang="tr-TR" dirty="0"/>
              <a:t> </a:t>
            </a:r>
          </a:p>
        </p:txBody>
      </p:sp>
      <p:sp>
        <p:nvSpPr>
          <p:cNvPr id="5" name="Slayt Numarası Yer Tutucusu 4">
            <a:extLst>
              <a:ext uri="{FF2B5EF4-FFF2-40B4-BE49-F238E27FC236}">
                <a16:creationId xmlns:a16="http://schemas.microsoft.com/office/drawing/2014/main" id="{BC2BF06E-BE51-49B6-36DF-81893E070E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9</a:t>
            </a:fld>
            <a:endParaRPr lang="tr-TR"/>
          </a:p>
        </p:txBody>
      </p:sp>
      <p:sp>
        <p:nvSpPr>
          <p:cNvPr id="13" name="Metin Yer Tutucusu 2">
            <a:extLst>
              <a:ext uri="{FF2B5EF4-FFF2-40B4-BE49-F238E27FC236}">
                <a16:creationId xmlns:a16="http://schemas.microsoft.com/office/drawing/2014/main" id="{98DAFC4F-EB8F-D885-7A53-F535119A2039}"/>
              </a:ext>
            </a:extLst>
          </p:cNvPr>
          <p:cNvSpPr txBox="1">
            <a:spLocks/>
          </p:cNvSpPr>
          <p:nvPr/>
        </p:nvSpPr>
        <p:spPr>
          <a:xfrm>
            <a:off x="6749378" y="1292880"/>
            <a:ext cx="3014024" cy="345021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pPr marL="88900" indent="0">
              <a:buFont typeface="Arial"/>
              <a:buNone/>
            </a:pPr>
            <a:r>
              <a:rPr lang="tr-TR" sz="1200" b="1" dirty="0">
                <a:latin typeface="Aptos Display" panose="020B0004020202020204" pitchFamily="34" charset="0"/>
                <a:ea typeface="Cascadia Code" panose="020B0609020000020004" pitchFamily="49" charset="0"/>
                <a:cs typeface="Cascadia Code" panose="020B0609020000020004" pitchFamily="49" charset="0"/>
              </a:rPr>
              <a:t>SÜRDÜRÜLEBİLİR TURİZM</a:t>
            </a:r>
          </a:p>
          <a:p>
            <a:pPr marL="88900" indent="0">
              <a:buFont typeface="Arial"/>
              <a:buNone/>
            </a:pPr>
            <a:endParaRPr lang="tr-TR" sz="1200" b="1" dirty="0">
              <a:latin typeface="Aptos Display" panose="020B0004020202020204" pitchFamily="34" charset="0"/>
              <a:ea typeface="Cascadia Code" panose="020B0609020000020004" pitchFamily="49" charset="0"/>
              <a:cs typeface="Cascadia Code" panose="020B0609020000020004" pitchFamily="49" charset="0"/>
            </a:endParaRPr>
          </a:p>
        </p:txBody>
      </p:sp>
      <p:pic>
        <p:nvPicPr>
          <p:cNvPr id="6" name="Resim 5">
            <a:extLst>
              <a:ext uri="{FF2B5EF4-FFF2-40B4-BE49-F238E27FC236}">
                <a16:creationId xmlns:a16="http://schemas.microsoft.com/office/drawing/2014/main" id="{309F14E1-9947-8CD3-310A-167D340B04B0}"/>
              </a:ext>
            </a:extLst>
          </p:cNvPr>
          <p:cNvPicPr>
            <a:picLocks noChangeAspect="1"/>
          </p:cNvPicPr>
          <p:nvPr/>
        </p:nvPicPr>
        <p:blipFill>
          <a:blip r:embed="rId2"/>
          <a:stretch>
            <a:fillRect/>
          </a:stretch>
        </p:blipFill>
        <p:spPr>
          <a:xfrm>
            <a:off x="6537946" y="2121946"/>
            <a:ext cx="2710927" cy="2614108"/>
          </a:xfrm>
          <a:prstGeom prst="rect">
            <a:avLst/>
          </a:prstGeom>
        </p:spPr>
      </p:pic>
    </p:spTree>
    <p:extLst>
      <p:ext uri="{BB962C8B-B14F-4D97-AF65-F5344CB8AC3E}">
        <p14:creationId xmlns:p14="http://schemas.microsoft.com/office/powerpoint/2010/main" val="254036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theme/theme1.xml><?xml version="1.0" encoding="utf-8"?>
<a:theme xmlns:a="http://schemas.openxmlformats.org/drawingml/2006/main" name="Ekoloji 16x9">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TotalTime>
  <Words>1547</Words>
  <Application>Microsoft Office PowerPoint</Application>
  <PresentationFormat>Geniş ekran</PresentationFormat>
  <Paragraphs>118</Paragraphs>
  <Slides>13</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13</vt:i4>
      </vt:variant>
    </vt:vector>
  </HeadingPairs>
  <TitlesOfParts>
    <vt:vector size="23" baseType="lpstr">
      <vt:lpstr>Microsoft Sans Serif</vt:lpstr>
      <vt:lpstr>Corbel</vt:lpstr>
      <vt:lpstr>Calibri</vt:lpstr>
      <vt:lpstr>Arial</vt:lpstr>
      <vt:lpstr>Aptos Display</vt:lpstr>
      <vt:lpstr>Times New Roman</vt:lpstr>
      <vt:lpstr>Sitka Display Semibold</vt:lpstr>
      <vt:lpstr>Wingdings</vt:lpstr>
      <vt:lpstr>Berlin Sans FB</vt:lpstr>
      <vt:lpstr>Ekoloji 16x9</vt:lpstr>
      <vt:lpstr>COMFORT HOTEL SÜRDÜRÜLEBİLİRLİK 2024 RAPORU</vt:lpstr>
      <vt:lpstr>SÜRDÜRÜLEBİLİRLİK POLİTİKASI</vt:lpstr>
      <vt:lpstr>ELEKTRİK TÜKETİMİ</vt:lpstr>
      <vt:lpstr>PowerPoint Sunusu</vt:lpstr>
      <vt:lpstr>SU TÜKETİMİ</vt:lpstr>
      <vt:lpstr>PowerPoint Sunusu</vt:lpstr>
      <vt:lpstr>ATIK YÖNETİMİ</vt:lpstr>
      <vt:lpstr>ATIK VERİLERİ</vt:lpstr>
      <vt:lpstr>                                                               BELGELERİMİZ</vt:lpstr>
      <vt:lpstr>  ÇALIŞMA HAYATI VE FIRSAT EŞİTLİĞİ </vt:lpstr>
      <vt:lpstr>Sürdürülebilir Tarım ve Yerel Ürün Kullanımı </vt:lpstr>
      <vt:lpstr>                                                 SOSYAL SORUMLULUK PROJESİ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COMFORT HOTEL SÜRDÜRÜLEBİLİRLİK 2023 RAPORU</dc:title>
  <dc:creator>kral şensoy</dc:creator>
  <cp:lastModifiedBy>Otel</cp:lastModifiedBy>
  <cp:revision>29</cp:revision>
  <dcterms:created xsi:type="dcterms:W3CDTF">2023-05-16T18:10:35Z</dcterms:created>
  <dcterms:modified xsi:type="dcterms:W3CDTF">2025-08-23T11:31:13Z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